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</p:sldMasterIdLst>
  <p:notesMasterIdLst>
    <p:notesMasterId r:id="rId20"/>
  </p:notesMasterIdLst>
  <p:handoutMasterIdLst>
    <p:handoutMasterId r:id="rId21"/>
  </p:handoutMasterIdLst>
  <p:sldIdLst>
    <p:sldId id="320" r:id="rId2"/>
    <p:sldId id="562" r:id="rId3"/>
    <p:sldId id="570" r:id="rId4"/>
    <p:sldId id="571" r:id="rId5"/>
    <p:sldId id="572" r:id="rId6"/>
    <p:sldId id="573" r:id="rId7"/>
    <p:sldId id="574" r:id="rId8"/>
    <p:sldId id="575" r:id="rId9"/>
    <p:sldId id="576" r:id="rId10"/>
    <p:sldId id="578" r:id="rId11"/>
    <p:sldId id="577" r:id="rId12"/>
    <p:sldId id="579" r:id="rId13"/>
    <p:sldId id="581" r:id="rId14"/>
    <p:sldId id="582" r:id="rId15"/>
    <p:sldId id="583" r:id="rId16"/>
    <p:sldId id="584" r:id="rId17"/>
    <p:sldId id="585" r:id="rId18"/>
    <p:sldId id="569" r:id="rId1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2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BECB"/>
    <a:srgbClr val="1BBDD9"/>
    <a:srgbClr val="FF0000"/>
    <a:srgbClr val="404040"/>
    <a:srgbClr val="0060B0"/>
    <a:srgbClr val="FF3300"/>
    <a:srgbClr val="FF9933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88084" autoAdjust="0"/>
  </p:normalViewPr>
  <p:slideViewPr>
    <p:cSldViewPr snapToGrid="0">
      <p:cViewPr varScale="1">
        <p:scale>
          <a:sx n="82" d="100"/>
          <a:sy n="82" d="100"/>
        </p:scale>
        <p:origin x="76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DE9EFE94-47AF-A484-7030-D1D5391188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F350CEA2-00D5-8926-4A4B-555B65C958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E661C-3F22-42BF-B37C-D367B509A59B}" type="datetimeFigureOut">
              <a:rPr lang="uk-UA" smtClean="0"/>
              <a:t>21.07.2025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EA9C016-9C8B-3E3D-3B38-F41B14849A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8BE23F0-60CE-7222-10A4-53DCD9B986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2E6AD-D182-44FE-A65F-78DBCAA908A6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851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CC461-B5AD-42DB-BEB1-4BCBF74183B2}" type="datetimeFigureOut">
              <a:rPr lang="ru-RU" smtClean="0"/>
              <a:t>21.07.2025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97B55-5635-437B-9049-E2277CDD82C7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262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25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506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89088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4700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19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91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63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3500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127DAF-8DA0-4AF3-97B2-D6946B8C4F38}" type="slidenum">
              <a:rPr lang="ru-RU" altLang="uk-UA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ru-RU" altLang="uk-UA" sz="1300">
              <a:solidFill>
                <a:srgbClr val="000000"/>
              </a:solidFill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uk-UA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2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F78A07-93B4-4D57-AECF-D075DB7EE7A1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787B6A-7698-462E-98DE-E6C0E6295CA0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01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187E00-3202-4D81-8B8E-AC73D5B79289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477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AC5522-E3DA-4BF8-B8A5-3CA2EC049AA5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11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1" y="-381000"/>
            <a:ext cx="7736378" cy="526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Рисунок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50" y="1339644"/>
            <a:ext cx="3803700" cy="224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678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0"/>
            <a:ext cx="11521280" cy="1143000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44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3696000" y="1208753"/>
            <a:ext cx="48000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80D4EC-26C6-4DC5-AFC8-78A57A136537}" type="slidenum">
              <a:rPr kumimoji="0" lang="uk-UA" sz="1333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uk-UA" sz="1333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021" y="6356676"/>
            <a:ext cx="986620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Объект 2"/>
          <p:cNvSpPr>
            <a:spLocks noGrp="1"/>
          </p:cNvSpPr>
          <p:nvPr>
            <p:ph idx="10"/>
          </p:nvPr>
        </p:nvSpPr>
        <p:spPr>
          <a:xfrm>
            <a:off x="348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  <p:sp>
        <p:nvSpPr>
          <p:cNvPr id="18" name="Объект 2"/>
          <p:cNvSpPr>
            <a:spLocks noGrp="1"/>
          </p:cNvSpPr>
          <p:nvPr>
            <p:ph idx="11"/>
          </p:nvPr>
        </p:nvSpPr>
        <p:spPr>
          <a:xfrm>
            <a:off x="4296000" y="1388773"/>
            <a:ext cx="3600000" cy="4525963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98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79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96A41A-1403-4043-A2BE-C23956BD363A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91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EC6C1F-E58F-4535-BB9B-704B92533FB2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4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7A670E-04A2-44CA-B454-347B0CBECE10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519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85A81F-A588-4807-9F8A-352B4AB57C95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58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88B206-F00E-40BA-B3C5-F98FE57D9FE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‹№›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63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‹№›</a:t>
            </a:fld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551" y="5598646"/>
            <a:ext cx="1325880" cy="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86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54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‹№›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740" y="5435846"/>
            <a:ext cx="1325880" cy="7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2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69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0" name="Rectangle 5139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82908-A2E7-40EC-694A-DD98D7C319D2}"/>
              </a:ext>
            </a:extLst>
          </p:cNvPr>
          <p:cNvSpPr txBox="1"/>
          <p:nvPr/>
        </p:nvSpPr>
        <p:spPr>
          <a:xfrm>
            <a:off x="1" y="4605822"/>
            <a:ext cx="12192000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44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  <a:ea typeface="+mj-ea"/>
                <a:cs typeface="+mj-cs"/>
              </a:rPr>
              <a:t>Імунофлуорисцентний</a:t>
            </a:r>
            <a:r>
              <a:rPr lang="uk-UA" sz="4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  <a:ea typeface="+mj-ea"/>
                <a:cs typeface="+mj-cs"/>
              </a:rPr>
              <a:t> аналізатор </a:t>
            </a:r>
            <a:r>
              <a:rPr lang="en-US" sz="4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  <a:ea typeface="+mj-ea"/>
                <a:cs typeface="+mj-cs"/>
              </a:rPr>
              <a:t>LS-1100</a:t>
            </a:r>
          </a:p>
        </p:txBody>
      </p:sp>
      <p:pic>
        <p:nvPicPr>
          <p:cNvPr id="1028" name="Picture 4" descr="Lansion Biotechnology Co., Ltd.">
            <a:extLst>
              <a:ext uri="{FF2B5EF4-FFF2-40B4-BE49-F238E27FC236}">
                <a16:creationId xmlns:a16="http://schemas.microsoft.com/office/drawing/2014/main" id="{B35CB1B0-64A6-0AC8-4EA0-FFBD4B43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785056"/>
            <a:ext cx="3312784" cy="331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2" name="Rectangle 5141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2872" y="1455894"/>
            <a:ext cx="3312785" cy="197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4" name="Rectangle 5143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BFEF9E-3856-503C-AE62-03EB1260A9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08" t="17595" r="11741" b="13952"/>
          <a:stretch/>
        </p:blipFill>
        <p:spPr>
          <a:xfrm>
            <a:off x="8230289" y="930675"/>
            <a:ext cx="3312784" cy="3021545"/>
          </a:xfrm>
          <a:prstGeom prst="rect">
            <a:avLst/>
          </a:prstGeom>
        </p:spPr>
      </p:pic>
      <p:cxnSp>
        <p:nvCxnSpPr>
          <p:cNvPr id="5146" name="Straight Connector 5145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191589" y="2159726"/>
            <a:ext cx="1454331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uk-UA" dirty="0"/>
          </a:p>
        </p:txBody>
      </p:sp>
      <p:sp>
        <p:nvSpPr>
          <p:cNvPr id="4" name="AutoShape 6" descr="ICEN Medical Analyzer For Clinical Test Rapid Analytical Instruments 1100  Dry Fluorescence Immunoassay - China Hba1c Analyzer, Immunofluorescence  Quantitative Analyzer | Made-in-China.com">
            <a:extLst>
              <a:ext uri="{FF2B5EF4-FFF2-40B4-BE49-F238E27FC236}">
                <a16:creationId xmlns:a16="http://schemas.microsoft.com/office/drawing/2014/main" id="{DBFE016B-3FC5-B6AF-7534-33C189F772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FFEBB-2D8D-EF42-5307-9F48D3B0F32D}"/>
              </a:ext>
            </a:extLst>
          </p:cNvPr>
          <p:cNvSpPr txBox="1"/>
          <p:nvPr/>
        </p:nvSpPr>
        <p:spPr>
          <a:xfrm>
            <a:off x="-117114" y="4941241"/>
            <a:ext cx="12192000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  <a:ea typeface="+mj-ea"/>
                <a:cs typeface="+mj-cs"/>
              </a:rPr>
              <a:t>Шлапак Інна, спеціаліст з лабораторної діагностики</a:t>
            </a:r>
            <a:endParaRPr lang="en-US" sz="2000" spc="-50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912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EF1D-64BF-349D-A6A6-1F1ACCA2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247" y="635431"/>
            <a:ext cx="6405063" cy="1450757"/>
          </a:xfrm>
        </p:spPr>
        <p:txBody>
          <a:bodyPr>
            <a:normAutofit/>
          </a:bodyPr>
          <a:lstStyle/>
          <a:p>
            <a:r>
              <a:rPr lang="uk-UA" dirty="0">
                <a:solidFill>
                  <a:schemeClr val="tx1"/>
                </a:solidFill>
                <a:latin typeface="Aptos" panose="020B0004020202020204" pitchFamily="34" charset="0"/>
              </a:rPr>
              <a:t>Реакції </a:t>
            </a:r>
            <a:r>
              <a:rPr lang="uk-UA" dirty="0" err="1">
                <a:solidFill>
                  <a:schemeClr val="tx1"/>
                </a:solidFill>
                <a:latin typeface="Aptos" panose="020B0004020202020204" pitchFamily="34" charset="0"/>
              </a:rPr>
              <a:t>імунофлюорисценції</a:t>
            </a:r>
            <a:endParaRPr lang="uk-UA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C1EB48-D700-C8A2-95D5-A1C3F2B0A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1" t="19521" r="264" b="920"/>
          <a:stretch/>
        </p:blipFill>
        <p:spPr>
          <a:xfrm>
            <a:off x="8107327" y="3184319"/>
            <a:ext cx="4020297" cy="3198635"/>
          </a:xfrm>
          <a:prstGeom prst="rect">
            <a:avLst/>
          </a:prstGeom>
        </p:spPr>
      </p:pic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Immunfluoreszenzlabor | Universitätsklinikum Freiburg">
            <a:extLst>
              <a:ext uri="{FF2B5EF4-FFF2-40B4-BE49-F238E27FC236}">
                <a16:creationId xmlns:a16="http://schemas.microsoft.com/office/drawing/2014/main" id="{F033484F-4DA4-3085-1E60-9CD678D0C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2" r="397" b="-3808"/>
          <a:stretch/>
        </p:blipFill>
        <p:spPr bwMode="auto">
          <a:xfrm>
            <a:off x="642258" y="297497"/>
            <a:ext cx="3525625" cy="257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050FEAD-43A7-92CF-09B0-242D5B2CB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8" y="3399593"/>
            <a:ext cx="7549635" cy="3670180"/>
          </a:xfrm>
        </p:spPr>
        <p:txBody>
          <a:bodyPr>
            <a:normAutofit/>
          </a:bodyPr>
          <a:lstStyle/>
          <a:p>
            <a:r>
              <a:rPr lang="uk-UA" dirty="0">
                <a:solidFill>
                  <a:schemeClr val="tx1"/>
                </a:solidFill>
              </a:rPr>
              <a:t>Розрізняють 2 типи: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uk-UA" b="1" dirty="0">
                <a:solidFill>
                  <a:schemeClr val="tx1"/>
                </a:solidFill>
              </a:rPr>
              <a:t>Пряма</a:t>
            </a:r>
            <a:r>
              <a:rPr lang="uk-UA" dirty="0">
                <a:solidFill>
                  <a:schemeClr val="tx1"/>
                </a:solidFill>
              </a:rPr>
              <a:t> - використовується </a:t>
            </a:r>
            <a:r>
              <a:rPr lang="uk-UA" dirty="0" err="1">
                <a:solidFill>
                  <a:schemeClr val="tx1"/>
                </a:solidFill>
              </a:rPr>
              <a:t>біопсидний</a:t>
            </a:r>
            <a:r>
              <a:rPr lang="uk-UA" dirty="0">
                <a:solidFill>
                  <a:schemeClr val="tx1"/>
                </a:solidFill>
              </a:rPr>
              <a:t> матеріал обстежуваного хворого;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uk-UA" b="1" dirty="0">
                <a:solidFill>
                  <a:schemeClr val="tx1"/>
                </a:solidFill>
              </a:rPr>
              <a:t>Непряма</a:t>
            </a:r>
            <a:r>
              <a:rPr lang="uk-UA" dirty="0">
                <a:solidFill>
                  <a:schemeClr val="tx1"/>
                </a:solidFill>
              </a:rPr>
              <a:t> - використовується сироватка хворого.</a:t>
            </a:r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38E54FC5-6AD5-FABB-8191-D999F013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68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08B00-F6ED-3F56-18E7-8CC20C894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err="1">
                <a:solidFill>
                  <a:schemeClr val="tx1"/>
                </a:solidFill>
                <a:latin typeface="Aptos" panose="020B0004020202020204" pitchFamily="34" charset="0"/>
              </a:rPr>
              <a:t>Імунофлуорисценція</a:t>
            </a:r>
            <a:endParaRPr lang="uk-UA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Рисунок 5" descr="Зображення, що містить знімок екрана, схема, дизайн, ряд&#10;&#10;Автоматично згенерований опис">
            <a:extLst>
              <a:ext uri="{FF2B5EF4-FFF2-40B4-BE49-F238E27FC236}">
                <a16:creationId xmlns:a16="http://schemas.microsoft.com/office/drawing/2014/main" id="{F75D3AC7-C1B9-5AEB-5C45-AA8E3DCB3B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68" y="1896555"/>
            <a:ext cx="4570564" cy="408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A995DF-EE43-8504-3563-4F8760506520}"/>
              </a:ext>
            </a:extLst>
          </p:cNvPr>
          <p:cNvSpPr txBox="1"/>
          <p:nvPr/>
        </p:nvSpPr>
        <p:spPr>
          <a:xfrm>
            <a:off x="5865060" y="2120694"/>
            <a:ext cx="5508956" cy="3287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(a) 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Лунка для зразка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введення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і 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фільтрація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проби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кон</a:t>
            </a:r>
            <a:r>
              <a:rPr lang="uk-UA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’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югат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реагенти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і 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молекули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детектора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зона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uk-UA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реакції, де відбувається 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інкубаці</a:t>
            </a:r>
            <a:r>
              <a:rPr lang="uk-UA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я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і 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детектування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з </a:t>
            </a:r>
            <a:r>
              <a:rPr lang="en-US" sz="1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тестовою</a:t>
            </a:r>
            <a:r>
              <a:rPr lang="en-US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і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контрольною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лініями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виявлення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аналіту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і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тест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на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функціональність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і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кінцевий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абсорбент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активація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рідини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 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(b)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Початок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аналізу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з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додавання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розчину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зразка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(с)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Антитіла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кон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’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юговані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з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uk-UA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флюорохромом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зв'язують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антиген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(d)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Частинки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з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антигенами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зв'язуються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з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досліджуваною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лінією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позитивний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результат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),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частинки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без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антигенів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зв'язуються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з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контрольною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лінією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доказ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валідності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 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D33A8F5D-B5AA-7AC7-1987-96FB33AC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971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BEF1D-64BF-349D-A6A6-1F1ACCA2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39" y="263527"/>
            <a:ext cx="11015721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solidFill>
                  <a:schemeClr val="tx1"/>
                </a:solidFill>
                <a:latin typeface="Aptos" panose="020B0004020202020204" pitchFamily="34" charset="0"/>
              </a:rPr>
              <a:t>Відмінність непрямої </a:t>
            </a:r>
            <a:r>
              <a:rPr lang="uk-UA" dirty="0" err="1">
                <a:solidFill>
                  <a:schemeClr val="tx1"/>
                </a:solidFill>
                <a:latin typeface="Aptos" panose="020B0004020202020204" pitchFamily="34" charset="0"/>
              </a:rPr>
              <a:t>імунофлюорисценції</a:t>
            </a:r>
            <a:r>
              <a:rPr lang="uk-UA" dirty="0">
                <a:solidFill>
                  <a:schemeClr val="tx1"/>
                </a:solidFill>
                <a:latin typeface="Aptos" panose="020B0004020202020204" pitchFamily="34" charset="0"/>
              </a:rPr>
              <a:t> від </a:t>
            </a:r>
            <a:r>
              <a:rPr lang="uk-UA" dirty="0" err="1">
                <a:solidFill>
                  <a:schemeClr val="tx1"/>
                </a:solidFill>
                <a:latin typeface="Aptos" panose="020B0004020202020204" pitchFamily="34" charset="0"/>
              </a:rPr>
              <a:t>імунохроматографії</a:t>
            </a:r>
            <a:r>
              <a:rPr lang="uk-UA" dirty="0">
                <a:solidFill>
                  <a:schemeClr val="tx1"/>
                </a:solidFill>
                <a:latin typeface="Aptos" panose="020B0004020202020204" pitchFamily="34" charset="0"/>
              </a:rPr>
              <a:t>: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050FEAD-43A7-92CF-09B0-242D5B2C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uk-UA" dirty="0">
                <a:solidFill>
                  <a:schemeClr val="tx1"/>
                </a:solidFill>
              </a:rPr>
              <a:t>З </a:t>
            </a:r>
            <a:r>
              <a:rPr lang="uk-UA" dirty="0" err="1">
                <a:solidFill>
                  <a:schemeClr val="tx1"/>
                </a:solidFill>
              </a:rPr>
              <a:t>кон’югатом</a:t>
            </a:r>
            <a:r>
              <a:rPr lang="uk-UA" dirty="0">
                <a:solidFill>
                  <a:schemeClr val="tx1"/>
                </a:solidFill>
              </a:rPr>
              <a:t> зшита не ферментна мітка, а </a:t>
            </a:r>
            <a:r>
              <a:rPr lang="uk-UA" b="1" dirty="0" err="1">
                <a:solidFill>
                  <a:schemeClr val="tx1"/>
                </a:solidFill>
              </a:rPr>
              <a:t>флюорисцентний</a:t>
            </a:r>
            <a:r>
              <a:rPr lang="uk-UA" b="1" dirty="0">
                <a:solidFill>
                  <a:schemeClr val="tx1"/>
                </a:solidFill>
              </a:rPr>
              <a:t> барвник (</a:t>
            </a:r>
            <a:r>
              <a:rPr lang="uk-UA" b="1" dirty="0" err="1">
                <a:solidFill>
                  <a:schemeClr val="tx1"/>
                </a:solidFill>
              </a:rPr>
              <a:t>флюорохром</a:t>
            </a:r>
            <a:r>
              <a:rPr lang="uk-UA" b="1" dirty="0">
                <a:solidFill>
                  <a:schemeClr val="tx1"/>
                </a:solidFill>
              </a:rPr>
              <a:t>)</a:t>
            </a:r>
            <a:r>
              <a:rPr lang="uk-UA" dirty="0">
                <a:solidFill>
                  <a:schemeClr val="tx1"/>
                </a:solidFill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uk-UA" dirty="0">
                <a:solidFill>
                  <a:schemeClr val="tx1"/>
                </a:solidFill>
              </a:rPr>
              <a:t>Реакція визначається за допомогою </a:t>
            </a:r>
            <a:r>
              <a:rPr lang="uk-UA" b="1" dirty="0" err="1">
                <a:solidFill>
                  <a:schemeClr val="tx1"/>
                </a:solidFill>
              </a:rPr>
              <a:t>люмінісценції</a:t>
            </a:r>
            <a:r>
              <a:rPr lang="uk-UA" b="1" dirty="0">
                <a:solidFill>
                  <a:schemeClr val="tx1"/>
                </a:solidFill>
              </a:rPr>
              <a:t> на аналізаторах</a:t>
            </a:r>
            <a:r>
              <a:rPr lang="uk-UA" dirty="0">
                <a:solidFill>
                  <a:schemeClr val="tx1"/>
                </a:solidFill>
              </a:rPr>
              <a:t>. При опроміненні </a:t>
            </a:r>
            <a:r>
              <a:rPr lang="uk-UA" dirty="0" err="1">
                <a:solidFill>
                  <a:schemeClr val="tx1"/>
                </a:solidFill>
              </a:rPr>
              <a:t>коротковолновим</a:t>
            </a:r>
            <a:r>
              <a:rPr lang="uk-UA" dirty="0">
                <a:solidFill>
                  <a:schemeClr val="tx1"/>
                </a:solidFill>
              </a:rPr>
              <a:t> світлом (ультрафіолетовим, фіолетовим, синім) виявляється специфічне </a:t>
            </a:r>
            <a:r>
              <a:rPr lang="uk-UA" dirty="0" err="1">
                <a:solidFill>
                  <a:schemeClr val="tx1"/>
                </a:solidFill>
              </a:rPr>
              <a:t>люмінісцентне</a:t>
            </a:r>
            <a:r>
              <a:rPr lang="uk-UA" dirty="0">
                <a:solidFill>
                  <a:schemeClr val="tx1"/>
                </a:solidFill>
              </a:rPr>
              <a:t> світіння різних кольорів;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uk-UA" dirty="0">
                <a:solidFill>
                  <a:schemeClr val="tx1"/>
                </a:solidFill>
              </a:rPr>
              <a:t>Можливе </a:t>
            </a:r>
            <a:r>
              <a:rPr lang="uk-UA" b="1" dirty="0">
                <a:solidFill>
                  <a:schemeClr val="tx1"/>
                </a:solidFill>
              </a:rPr>
              <a:t>кількісне визначення</a:t>
            </a:r>
            <a:r>
              <a:rPr lang="uk-UA" dirty="0">
                <a:solidFill>
                  <a:schemeClr val="tx1"/>
                </a:solidFill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uk-UA" dirty="0">
                <a:solidFill>
                  <a:schemeClr val="tx1"/>
                </a:solidFill>
              </a:rPr>
              <a:t>Вища чутливість та специфічність, ніж на експрес-тестах;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uk-UA" b="1" dirty="0">
                <a:solidFill>
                  <a:schemeClr val="tx1"/>
                </a:solidFill>
              </a:rPr>
              <a:t>Більший перелік тестів</a:t>
            </a:r>
            <a:r>
              <a:rPr lang="uk-UA" dirty="0">
                <a:solidFill>
                  <a:schemeClr val="tx1"/>
                </a:solidFill>
              </a:rPr>
              <a:t>, які можна виконувати (наприклад, гормони, вітаміни, і </a:t>
            </a:r>
            <a:r>
              <a:rPr lang="uk-UA" dirty="0" err="1">
                <a:solidFill>
                  <a:schemeClr val="tx1"/>
                </a:solidFill>
              </a:rPr>
              <a:t>т.д</a:t>
            </a:r>
            <a:r>
              <a:rPr lang="uk-UA" dirty="0">
                <a:solidFill>
                  <a:schemeClr val="tx1"/>
                </a:solidFill>
              </a:rPr>
              <a:t>.)</a:t>
            </a:r>
          </a:p>
          <a:p>
            <a:pPr marL="457200" indent="-457200">
              <a:buFont typeface="+mj-lt"/>
              <a:buAutoNum type="arabicPeriod"/>
            </a:pPr>
            <a:endParaRPr lang="uk-UA" dirty="0">
              <a:solidFill>
                <a:schemeClr val="tx1"/>
              </a:solidFill>
            </a:endParaRPr>
          </a:p>
          <a:p>
            <a:endParaRPr lang="uk-UA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5357712-4355-FCD4-EEEE-C0170AA4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83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D9E8A-2558-72E7-8D15-40F48F4A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50174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>
                <a:solidFill>
                  <a:schemeClr val="tx1"/>
                </a:solidFill>
                <a:latin typeface="Aptos" panose="020B0004020202020204" pitchFamily="34" charset="0"/>
              </a:rPr>
              <a:t>Технічні характеристики аналізатору</a:t>
            </a:r>
          </a:p>
        </p:txBody>
      </p:sp>
      <p:pic>
        <p:nvPicPr>
          <p:cNvPr id="8" name="Рисунок 7" descr="LS-1100-Lansion Biotechnology Co., Ltd.">
            <a:extLst>
              <a:ext uri="{FF2B5EF4-FFF2-40B4-BE49-F238E27FC236}">
                <a16:creationId xmlns:a16="http://schemas.microsoft.com/office/drawing/2014/main" id="{8870298F-1370-C414-ACD6-5D6DAF26A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7" t="22187" r="24844" b="21094"/>
          <a:stretch/>
        </p:blipFill>
        <p:spPr bwMode="auto">
          <a:xfrm>
            <a:off x="608804" y="3218649"/>
            <a:ext cx="1434465" cy="16687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 descr="LS-1100 - портативний імунофлуоресцентний аналізатор – лабораторія в кишені  «Фармаcко» | Pharmasco">
            <a:extLst>
              <a:ext uri="{FF2B5EF4-FFF2-40B4-BE49-F238E27FC236}">
                <a16:creationId xmlns:a16="http://schemas.microsoft.com/office/drawing/2014/main" id="{D615E8A9-15DF-939E-E774-9DD6C8E39C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24653" r="12790" b="20742"/>
          <a:stretch/>
        </p:blipFill>
        <p:spPr bwMode="auto">
          <a:xfrm>
            <a:off x="9790325" y="3353269"/>
            <a:ext cx="2019300" cy="1399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99F208-495F-60B4-0C19-A96304F1C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369" y="141073"/>
            <a:ext cx="5509260" cy="990600"/>
          </a:xfrm>
          <a:prstGeom prst="rect">
            <a:avLst/>
          </a:prstGeom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AFF1C67C-6B14-56F1-43AB-A0B4B868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Таблиця 6">
            <a:extLst>
              <a:ext uri="{FF2B5EF4-FFF2-40B4-BE49-F238E27FC236}">
                <a16:creationId xmlns:a16="http://schemas.microsoft.com/office/drawing/2014/main" id="{91A4002C-B922-D330-3DE1-17F7370AB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742190"/>
              </p:ext>
            </p:extLst>
          </p:nvPr>
        </p:nvGraphicFramePr>
        <p:xfrm>
          <a:off x="2737378" y="1851725"/>
          <a:ext cx="6717242" cy="42474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92098">
                  <a:extLst>
                    <a:ext uri="{9D8B030D-6E8A-4147-A177-3AD203B41FA5}">
                      <a16:colId xmlns:a16="http://schemas.microsoft.com/office/drawing/2014/main" val="89295151"/>
                    </a:ext>
                  </a:extLst>
                </a:gridCol>
                <a:gridCol w="3925144">
                  <a:extLst>
                    <a:ext uri="{9D8B030D-6E8A-4147-A177-3AD203B41FA5}">
                      <a16:colId xmlns:a16="http://schemas.microsoft.com/office/drawing/2014/main" val="225603388"/>
                    </a:ext>
                  </a:extLst>
                </a:gridCol>
              </a:tblGrid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Модель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LS-1100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506939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Метод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Імунофлуоресцентний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5816736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Результат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Кількісний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2046631"/>
                  </a:ext>
                </a:extLst>
              </a:tr>
              <a:tr h="43118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Біоматеріал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сироватка, плазма, сеча, зішкріб з ротоглотки, цільна та капілярна кров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6658032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Об'єм зразка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5-100 мкл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1331151"/>
                  </a:ext>
                </a:extLst>
              </a:tr>
              <a:tr h="43118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Тест-система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Індивідуально упакована тест-касета на кожен аналіз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7782992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Режими тестування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Зовнішній та внутрішній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2765040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Кількість каналів для завантаження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1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4699034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Час дослідження 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в середньому 15 хв.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7922132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Швидкість зчитування одного тесту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15 с.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1237761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Кількість тестів в упаковці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25 шт.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6895639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Умови зберігання 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Кімнатна температура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5268412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Пам'ять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Більше 5 000 результатів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2952387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Електричні параметри 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Вбудована літієва батарея (до 10 год роботи)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9115335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Термопринтер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Вбудований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7246278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Розмір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225 мм × 152 мм × 105 мм (Д х Ш х В)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9558234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Вага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1,5 кг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3218165"/>
                  </a:ext>
                </a:extLst>
              </a:tr>
              <a:tr h="2115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>
                          <a:effectLst/>
                        </a:rPr>
                        <a:t>Мова</a:t>
                      </a:r>
                      <a:endParaRPr lang="uk-U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uk-UA" sz="1200" kern="0" dirty="0">
                          <a:effectLst/>
                        </a:rPr>
                        <a:t>англійська/українська</a:t>
                      </a:r>
                      <a:endParaRPr lang="uk-U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8465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47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0D3048CC-BFEE-499F-968D-9681FE25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004B45-824F-CC67-F057-E13ED094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933" y="634946"/>
            <a:ext cx="4928809" cy="1450757"/>
          </a:xfrm>
        </p:spPr>
        <p:txBody>
          <a:bodyPr>
            <a:normAutofit/>
          </a:bodyPr>
          <a:lstStyle/>
          <a:p>
            <a:r>
              <a:rPr lang="uk-UA" sz="26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Для проведення дослідження на аналізаторі </a:t>
            </a:r>
            <a:r>
              <a:rPr lang="en-US" sz="26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LS-1100 </a:t>
            </a:r>
            <a:r>
              <a:rPr lang="uk-UA" sz="26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необхідно мати:</a:t>
            </a:r>
            <a:br>
              <a:rPr lang="uk-UA" sz="26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uk-UA" sz="260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2AF095ED-34C6-4B6B-BF2F-B18C3C6C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Наконечник для дозатора (200 мкл) в уп 1000 шт купить в Алматы по цене 2  000 ₸/упаковка от АНИРАЙС">
            <a:extLst>
              <a:ext uri="{FF2B5EF4-FFF2-40B4-BE49-F238E27FC236}">
                <a16:creationId xmlns:a16="http://schemas.microsoft.com/office/drawing/2014/main" id="{745775E6-620E-B37E-2D20-7EC9A23F8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0" r="4090" b="6615"/>
          <a:stretch/>
        </p:blipFill>
        <p:spPr bwMode="auto">
          <a:xfrm>
            <a:off x="458336" y="865778"/>
            <a:ext cx="2784700" cy="232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E80E2106-26D1-4CFC-9F58-A3D915C7A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321734"/>
            <a:ext cx="2567411" cy="195525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Місце для вмісту 4" descr="Vacutainer Tubes | Praxisdienst">
            <a:extLst>
              <a:ext uri="{FF2B5EF4-FFF2-40B4-BE49-F238E27FC236}">
                <a16:creationId xmlns:a16="http://schemas.microsoft.com/office/drawing/2014/main" id="{EB6D45CB-F5BD-A17C-BE21-33198A3D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 t="10125" r="6216" b="7687"/>
          <a:stretch/>
        </p:blipFill>
        <p:spPr bwMode="auto">
          <a:xfrm>
            <a:off x="3740161" y="473902"/>
            <a:ext cx="2144265" cy="1626575"/>
          </a:xfrm>
          <a:prstGeom prst="rect">
            <a:avLst/>
          </a:prstGeom>
          <a:noFill/>
        </p:spPr>
      </p:pic>
      <p:cxnSp>
        <p:nvCxnSpPr>
          <p:cNvPr id="4111" name="Straight Connector 4110">
            <a:extLst>
              <a:ext uri="{FF2B5EF4-FFF2-40B4-BE49-F238E27FC236}">
                <a16:creationId xmlns:a16="http://schemas.microsoft.com/office/drawing/2014/main" id="{9E02610F-7D0E-44AD-ADE2-F343EC06F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46959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82C98A42-D33B-4523-A0B2-4904C32B7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0461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521593-7085-E51B-BDA1-668153AA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71" y="4013574"/>
            <a:ext cx="2756631" cy="1819377"/>
          </a:xfrm>
          <a:prstGeom prst="rect">
            <a:avLst/>
          </a:prstGeom>
        </p:spPr>
      </p:pic>
      <p:sp>
        <p:nvSpPr>
          <p:cNvPr id="4115" name="Rectangle 4114">
            <a:extLst>
              <a:ext uri="{FF2B5EF4-FFF2-40B4-BE49-F238E27FC236}">
                <a16:creationId xmlns:a16="http://schemas.microsoft.com/office/drawing/2014/main" id="{B314DF03-4B84-4C63-9500-DC80BCA1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Дозатор фіксованого об'єму ДПОФ-1">
            <a:extLst>
              <a:ext uri="{FF2B5EF4-FFF2-40B4-BE49-F238E27FC236}">
                <a16:creationId xmlns:a16="http://schemas.microsoft.com/office/drawing/2014/main" id="{A61E4CA4-F542-4AF1-CC94-6021E807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" r="6268" b="4685"/>
          <a:stretch/>
        </p:blipFill>
        <p:spPr bwMode="auto">
          <a:xfrm>
            <a:off x="3664752" y="3049011"/>
            <a:ext cx="2295082" cy="23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912E264-8C74-28E5-6E96-ADCAD4AD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933" y="2198914"/>
            <a:ext cx="4928809" cy="3670180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Тест-систему з визначенням потрібного </a:t>
            </a:r>
            <a:r>
              <a:rPr lang="uk-UA" sz="1700" kern="1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аналіту</a:t>
            </a: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uk-UA" sz="17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Контрольний зразок;</a:t>
            </a:r>
            <a:endParaRPr lang="uk-UA" sz="17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Пробірки для забору крові. Повинні відповідати зазначеному </a:t>
            </a:r>
            <a:r>
              <a:rPr lang="uk-UA" sz="1700" kern="1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біоматеріалу</a:t>
            </a: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в інструкції до Вашої тест-системи; </a:t>
            </a:r>
            <a:endParaRPr lang="uk-UA" sz="17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Лабораторна центрифуга;</a:t>
            </a:r>
            <a:endParaRPr lang="uk-UA" sz="17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Таймер;</a:t>
            </a:r>
            <a:endParaRPr lang="uk-UA" sz="17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Дозатори змінного об’єму, а саме на 5-50 </a:t>
            </a:r>
            <a:r>
              <a:rPr lang="uk-UA" sz="1700" kern="1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мкл</a:t>
            </a: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20-200 </a:t>
            </a:r>
            <a:r>
              <a:rPr lang="uk-UA" sz="1700" kern="1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мкл</a:t>
            </a: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100-1000 </a:t>
            </a:r>
            <a:r>
              <a:rPr lang="uk-UA" sz="1700" kern="10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мкл</a:t>
            </a: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uk-UA" sz="17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uk-UA" sz="17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Наконечники для дозаторів відповідного об’єму.</a:t>
            </a:r>
            <a:endParaRPr lang="uk-UA" sz="17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uk-UA" sz="1700"/>
          </a:p>
        </p:txBody>
      </p:sp>
      <p:sp>
        <p:nvSpPr>
          <p:cNvPr id="4127" name="Rectangle 4116">
            <a:extLst>
              <a:ext uri="{FF2B5EF4-FFF2-40B4-BE49-F238E27FC236}">
                <a16:creationId xmlns:a16="http://schemas.microsoft.com/office/drawing/2014/main" id="{C0C2C24D-DBC6-4FC3-8BD4-31D3CC1A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128" name="Rectangle 4118">
            <a:extLst>
              <a:ext uri="{FF2B5EF4-FFF2-40B4-BE49-F238E27FC236}">
                <a16:creationId xmlns:a16="http://schemas.microsoft.com/office/drawing/2014/main" id="{57B513E8-3CAA-4B4E-92DE-D3EA3E17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8" name="Місце для номера слайда 7">
            <a:extLst>
              <a:ext uri="{FF2B5EF4-FFF2-40B4-BE49-F238E27FC236}">
                <a16:creationId xmlns:a16="http://schemas.microsoft.com/office/drawing/2014/main" id="{9C2C43AE-869D-71C4-EA74-94DE213E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alt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760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90506-1A7B-2704-24DF-3172B6E4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027" y="0"/>
            <a:ext cx="4895418" cy="740919"/>
          </a:xfrm>
        </p:spPr>
        <p:txBody>
          <a:bodyPr/>
          <a:lstStyle/>
          <a:p>
            <a:pPr algn="ctr"/>
            <a:r>
              <a:rPr lang="uk-UA" b="1" dirty="0"/>
              <a:t>Тест-системи: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CBF88E-08C8-3070-3A74-D68C5FBB1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82"/>
            <a:ext cx="7941187" cy="62048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497508-66A3-7558-1A11-48387F454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8" t="5423" r="4751" b="4825"/>
          <a:stretch/>
        </p:blipFill>
        <p:spPr>
          <a:xfrm>
            <a:off x="7980351" y="624248"/>
            <a:ext cx="4211649" cy="270408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BCD6A7C-9052-EC0F-635F-E2EC21A9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187" y="4665577"/>
            <a:ext cx="1269488" cy="16786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9BFA45-3188-EB84-B9A6-DE4F8FDA2B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1" t="13269" r="6881" b="15047"/>
          <a:stretch/>
        </p:blipFill>
        <p:spPr>
          <a:xfrm>
            <a:off x="7941187" y="3305812"/>
            <a:ext cx="2802303" cy="1383712"/>
          </a:xfrm>
          <a:prstGeom prst="rect">
            <a:avLst/>
          </a:prstGeom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A02BD051-9476-1F4D-9FC7-E803EACD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pic>
        <p:nvPicPr>
          <p:cNvPr id="3" name="Рисунок 2" descr="Зображення, що містить текст&#10;&#10;Автоматично згенерований опис">
            <a:extLst>
              <a:ext uri="{FF2B5EF4-FFF2-40B4-BE49-F238E27FC236}">
                <a16:creationId xmlns:a16="http://schemas.microsoft.com/office/drawing/2014/main" id="{3DC8EAD1-EFBE-02CE-1493-1F39568B5C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81" t="28662" r="2022" b="41556"/>
          <a:stretch/>
        </p:blipFill>
        <p:spPr bwMode="auto">
          <a:xfrm>
            <a:off x="9900458" y="3724189"/>
            <a:ext cx="2304407" cy="9785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 descr="Зображення, що містить текст, Прямокутник, мистецтво, дизайн&#10;&#10;Автоматично згенерований опис">
            <a:extLst>
              <a:ext uri="{FF2B5EF4-FFF2-40B4-BE49-F238E27FC236}">
                <a16:creationId xmlns:a16="http://schemas.microsoft.com/office/drawing/2014/main" id="{CE9B422E-5F07-F9A1-DF5A-0AF7036DF2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533" t="32304" r="29288" b="31938"/>
          <a:stretch/>
        </p:blipFill>
        <p:spPr bwMode="auto">
          <a:xfrm>
            <a:off x="9210675" y="4664608"/>
            <a:ext cx="1269488" cy="1256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4099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FF78D-F20D-DE59-ED4A-A00AF7EF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0"/>
            <a:ext cx="5608320" cy="1450757"/>
          </a:xfrm>
        </p:spPr>
        <p:txBody>
          <a:bodyPr/>
          <a:lstStyle/>
          <a:p>
            <a:r>
              <a:rPr lang="uk-UA" sz="4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Особливості:</a:t>
            </a:r>
            <a:br>
              <a:rPr lang="uk-UA" sz="4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F282D92-82DF-A57F-522D-7D996BD99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11" y="818393"/>
            <a:ext cx="5608320" cy="5750357"/>
          </a:xfrm>
        </p:spPr>
        <p:txBody>
          <a:bodyPr>
            <a:normAutofit fontScale="85000" lnSpcReduction="10000"/>
          </a:bodyPr>
          <a:lstStyle/>
          <a:p>
            <a:pPr lvl="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Аналізатор не потребує додаткової купівлі промивних розчинів, калібрувальних зразків та інших витратних реагентів;</a:t>
            </a:r>
            <a:endParaRPr lang="uk-U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Швидкий у використанні. Результат готовий вже за 3-15 хв.;</a:t>
            </a:r>
            <a:endParaRPr lang="uk-U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Два режими інкубації: в середині аналізатора та ззовні;</a:t>
            </a:r>
            <a:endParaRPr lang="uk-U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Завдяки режиму ззовні є можливість виконувати одночасно велику кількість тестів, оскільки процес обрахунку результату займає лічені секунди; </a:t>
            </a:r>
            <a:endParaRPr lang="uk-U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Автоматичне розпізнавання тест-касети; </a:t>
            </a:r>
            <a:endParaRPr lang="uk-U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Вбудований </a:t>
            </a:r>
            <a:r>
              <a:rPr lang="uk-UA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термопринтер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з можливістю автоматичного друку;</a:t>
            </a:r>
            <a:endParaRPr lang="uk-U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Тест-системи зберігаються за кімнатної температури, що значно спрощує процес проведення дослідження не в лабораторії, а прямо біля ліжка пацієнта; </a:t>
            </a:r>
            <a:endParaRPr lang="uk-U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Вбудована літієва батарея, яка в умовах відключення світла забезпечує безперервну роботу до 10 годин;</a:t>
            </a:r>
            <a:endParaRPr lang="uk-U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Наявність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QR-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коду. Тому за умови того, що він загубиться ми можемо його надіслати, чого не можна зробити з картами (як у багатьох конкурентів), які даються одна на набір. </a:t>
            </a:r>
            <a:endParaRPr lang="uk-U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F40BE4-A817-6703-AF29-F3AEDD2563BF}"/>
              </a:ext>
            </a:extLst>
          </p:cNvPr>
          <p:cNvSpPr txBox="1">
            <a:spLocks/>
          </p:cNvSpPr>
          <p:nvPr/>
        </p:nvSpPr>
        <p:spPr>
          <a:xfrm>
            <a:off x="6583680" y="0"/>
            <a:ext cx="56083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Цільова аудиторія:</a:t>
            </a:r>
            <a:br>
              <a:rPr lang="uk-UA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uk-UA" dirty="0"/>
          </a:p>
        </p:txBody>
      </p:sp>
      <p:sp>
        <p:nvSpPr>
          <p:cNvPr id="7" name="Місце для вмісту 2">
            <a:extLst>
              <a:ext uri="{FF2B5EF4-FFF2-40B4-BE49-F238E27FC236}">
                <a16:creationId xmlns:a16="http://schemas.microsoft.com/office/drawing/2014/main" id="{5DDDF2F5-AAC9-6454-7711-E2CA2D331E08}"/>
              </a:ext>
            </a:extLst>
          </p:cNvPr>
          <p:cNvSpPr txBox="1">
            <a:spLocks/>
          </p:cNvSpPr>
          <p:nvPr/>
        </p:nvSpPr>
        <p:spPr>
          <a:xfrm>
            <a:off x="6221965" y="797322"/>
            <a:ext cx="5608320" cy="559173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28600" algn="just">
              <a:lnSpc>
                <a:spcPct val="107000"/>
              </a:lnSpc>
              <a:spcAft>
                <a:spcPts val="800"/>
              </a:spcAft>
            </a:pPr>
            <a:r>
              <a:rPr lang="uk-UA" sz="16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Медичні установи будь-якого рівня потребують діагностики невідкладних станів або захворювань, що загрожують життю хворого, і вимагають екстрених лікувальних заходів. Також швидке прийняття рішень про необхідність проведення поглиблених досліджень для встановлення діагнозу або моніторингу здоров'я пацієнта. </a:t>
            </a:r>
            <a:endParaRPr lang="uk-UA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228600" algn="just">
              <a:lnSpc>
                <a:spcPct val="107000"/>
              </a:lnSpc>
              <a:spcAft>
                <a:spcPts val="800"/>
              </a:spcAft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Завдяки своєму компактному розміру, зручності у використанні, економічності, швидкості проведення дослідження аналізатор ідеально підходить для:</a:t>
            </a:r>
          </a:p>
          <a:p>
            <a:pPr marL="285750" indent="-285750" algn="just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uk-UA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Л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абораторій та медичних центрів з невеликим та середнім рівнем завантаженості;</a:t>
            </a:r>
          </a:p>
          <a:p>
            <a:pPr marL="285750" indent="-285750" algn="just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ЦПМСД;</a:t>
            </a:r>
          </a:p>
          <a:p>
            <a:pPr marL="285750" indent="-285750" algn="just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uk-UA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мбулаторіям</a:t>
            </a:r>
            <a:r>
              <a:rPr lang="uk-UA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</a:p>
          <a:p>
            <a:pPr marL="285750" indent="-285750" algn="just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uk-UA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риватним кабінетам лікарів;</a:t>
            </a:r>
          </a:p>
          <a:p>
            <a:pPr marL="285750" indent="-285750" algn="just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uk-UA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У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ргентним лабораторіям;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uk-UA" sz="16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</a:t>
            </a: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ослідження можна виконувати прямо </a:t>
            </a:r>
            <a:b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uk-UA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у палаті пацієнта</a:t>
            </a:r>
            <a:r>
              <a:rPr lang="uk-UA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uk-U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uk-UA" dirty="0"/>
          </a:p>
        </p:txBody>
      </p:sp>
      <p:sp>
        <p:nvSpPr>
          <p:cNvPr id="8" name="Місце для номера слайда 7">
            <a:extLst>
              <a:ext uri="{FF2B5EF4-FFF2-40B4-BE49-F238E27FC236}">
                <a16:creationId xmlns:a16="http://schemas.microsoft.com/office/drawing/2014/main" id="{CF586A18-69FF-615C-DFC9-1910A012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49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6C39AE-573B-81D9-5C8C-1F7531F3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712" y="1100312"/>
            <a:ext cx="2926081" cy="609135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 err="1"/>
              <a:t>Прайс</a:t>
            </a:r>
            <a:endParaRPr lang="uk-UA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422083-328C-3D39-481C-FA1B5582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37"/>
            <a:ext cx="6889329" cy="63018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50CBF0-CFCF-B31D-5BE3-B2AA2916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771" y="1709447"/>
            <a:ext cx="4907414" cy="2562225"/>
          </a:xfrm>
          <a:prstGeom prst="rect">
            <a:avLst/>
          </a:prstGeom>
        </p:spPr>
      </p:pic>
      <p:pic>
        <p:nvPicPr>
          <p:cNvPr id="6146" name="Picture 2" descr="Прайс на сувенірну продукцію">
            <a:extLst>
              <a:ext uri="{FF2B5EF4-FFF2-40B4-BE49-F238E27FC236}">
                <a16:creationId xmlns:a16="http://schemas.microsoft.com/office/drawing/2014/main" id="{B6A827F9-A2FC-5B32-001F-DFB78F3D0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8" t="15471" r="7015" b="12332"/>
          <a:stretch/>
        </p:blipFill>
        <p:spPr bwMode="auto">
          <a:xfrm>
            <a:off x="10114961" y="115399"/>
            <a:ext cx="1919744" cy="9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0CB6B59-F2AD-9AED-BEBE-35D61E9A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6" b="96875" l="9961" r="92578">
                        <a14:foregroundMark x1="27637" y1="87813" x2="46484" y2="92500"/>
                        <a14:foregroundMark x1="46484" y1="92500" x2="60742" y2="91719"/>
                        <a14:foregroundMark x1="38965" y1="95625" x2="56445" y2="97031"/>
                        <a14:foregroundMark x1="87695" y1="43594" x2="90430" y2="45156"/>
                        <a14:foregroundMark x1="72656" y1="26406" x2="73633" y2="22031"/>
                        <a14:foregroundMark x1="90820" y1="7344" x2="92578" y2="1406"/>
                        <a14:foregroundMark x1="40527" y1="7344" x2="46680" y2="4844"/>
                        <a14:foregroundMark x1="23926" y1="31406" x2="31641" y2="26875"/>
                        <a14:foregroundMark x1="10156" y1="71563" x2="14746" y2="59375"/>
                        <a14:foregroundMark x1="10742" y1="4375" x2="11719" y2="1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771" y="4358189"/>
            <a:ext cx="3043190" cy="19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2A2A09F-0F21-308F-3427-C45E1AEBD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992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3AC9E-31AE-F974-0945-C2F8F33B0D1A}"/>
              </a:ext>
            </a:extLst>
          </p:cNvPr>
          <p:cNvSpPr txBox="1"/>
          <p:nvPr/>
        </p:nvSpPr>
        <p:spPr>
          <a:xfrm>
            <a:off x="6730000" y="639097"/>
            <a:ext cx="4813072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Дякую</a:t>
            </a: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увагу</a:t>
            </a: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5" name="Рисунок 4" descr="Зображення, що містить мультфільм, Дитяча творчість, ілюстрація, картинки&#10;&#10;Автоматично згенерований опис">
            <a:extLst>
              <a:ext uri="{FF2B5EF4-FFF2-40B4-BE49-F238E27FC236}">
                <a16:creationId xmlns:a16="http://schemas.microsoft.com/office/drawing/2014/main" id="{ABE5E3A5-D96C-7FEA-73D0-9D38F364E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23" y="955048"/>
            <a:ext cx="5462001" cy="4424220"/>
          </a:xfrm>
          <a:prstGeom prst="rect">
            <a:avLst/>
          </a:prstGeom>
        </p:spPr>
      </p:pic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9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2C33CB7-CA4F-3681-9F39-74415D95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62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1" name="Rectangle 2070">
            <a:extLst>
              <a:ext uri="{FF2B5EF4-FFF2-40B4-BE49-F238E27FC236}">
                <a16:creationId xmlns:a16="http://schemas.microsoft.com/office/drawing/2014/main" id="{4CFCD50F-4BF3-4733-BD42-5567080A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0494E-8BD6-1F5C-2C57-D72BC1AE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459" y="634946"/>
            <a:ext cx="4821283" cy="1450757"/>
          </a:xfrm>
        </p:spPr>
        <p:txBody>
          <a:bodyPr>
            <a:normAutofit/>
          </a:bodyPr>
          <a:lstStyle/>
          <a:p>
            <a:r>
              <a:rPr lang="uk-UA" sz="3700">
                <a:solidFill>
                  <a:schemeClr val="tx1"/>
                </a:solidFill>
                <a:latin typeface="Aptos" panose="020B0004020202020204" pitchFamily="34" charset="0"/>
              </a:rPr>
              <a:t>Що таке імунологічні методи дослідження?</a:t>
            </a:r>
            <a:endParaRPr lang="ru-RU" sz="37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97C2466A-2320-4205-BDC2-056CD8BC2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Макрофаги в тканях">
            <a:extLst>
              <a:ext uri="{FF2B5EF4-FFF2-40B4-BE49-F238E27FC236}">
                <a16:creationId xmlns:a16="http://schemas.microsoft.com/office/drawing/2014/main" id="{7ACE1831-BDBB-2F55-33B1-C5EB59AE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36" y="1047726"/>
            <a:ext cx="2784700" cy="195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ectangle 2074">
            <a:extLst>
              <a:ext uri="{FF2B5EF4-FFF2-40B4-BE49-F238E27FC236}">
                <a16:creationId xmlns:a16="http://schemas.microsoft.com/office/drawing/2014/main" id="{C24F77B6-3AFC-4981-A39A-15994073E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Straight Connector 2076">
            <a:extLst>
              <a:ext uri="{FF2B5EF4-FFF2-40B4-BE49-F238E27FC236}">
                <a16:creationId xmlns:a16="http://schemas.microsoft.com/office/drawing/2014/main" id="{E622A300-A12E-4C3D-A574-71AFFA8F2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B7D21A87-2874-4438-84BA-E02F7C632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0B0A69F5-520C-404C-9614-071AAE13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ntibodies (y-shaped) responding to an infection with the new coronavirus SARS-CoV-2 and destruction of the virus, conceptual illustration — стоковое фото">
            <a:extLst>
              <a:ext uri="{FF2B5EF4-FFF2-40B4-BE49-F238E27FC236}">
                <a16:creationId xmlns:a16="http://schemas.microsoft.com/office/drawing/2014/main" id="{46D454E2-A175-C249-0D2F-D2073EFBB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4752" y="3069855"/>
            <a:ext cx="2295082" cy="229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BE3041C-E58D-2285-0994-3DAFE085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458" y="2172104"/>
            <a:ext cx="482128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4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uk-UA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Всі імунологічні методи можна розділити на дві великі групи: 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1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серологічні методи</a:t>
            </a:r>
            <a:r>
              <a:rPr lang="uk-UA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ru-RU" sz="1400" dirty="0">
                <a:solidFill>
                  <a:schemeClr val="tx1"/>
                </a:solidFill>
                <a:latin typeface="Arial" panose="020B0604020202020204" pitchFamily="34" charset="0"/>
              </a:rPr>
              <a:t>Метод </a:t>
            </a:r>
            <a:r>
              <a:rPr lang="uk-UA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базується на реакції </a:t>
            </a:r>
            <a:r>
              <a:rPr lang="uk-UA" sz="1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“антиген – антитіло”</a:t>
            </a:r>
            <a:r>
              <a:rPr lang="uk-UA" sz="140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uk-UA" sz="1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uk-UA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і дозволяють виявляти молекули на поверхні клітин або у сироватці крові за допомогою реакцій преципітації, аглютинації, </a:t>
            </a:r>
            <a:r>
              <a:rPr lang="uk-UA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імунофлуоресценції</a:t>
            </a:r>
            <a:r>
              <a:rPr lang="uk-UA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uk-UA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імуноферментного</a:t>
            </a:r>
            <a:r>
              <a:rPr lang="uk-UA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аналізу та ін.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методи вивчення </a:t>
            </a:r>
            <a:r>
              <a:rPr lang="uk-UA" sz="1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клітинного імунітету </a:t>
            </a:r>
            <a:r>
              <a:rPr lang="uk-UA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шляхом визначення кількості клітин різних субпопуляцій </a:t>
            </a:r>
            <a:r>
              <a:rPr lang="uk-UA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імуноцитів</a:t>
            </a:r>
            <a:r>
              <a:rPr lang="uk-UA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функціональної активності клітин під впливом різних речовин (</a:t>
            </a:r>
            <a:r>
              <a:rPr lang="uk-UA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мітогенів</a:t>
            </a:r>
            <a:r>
              <a:rPr lang="uk-UA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антигенів й ін.) з наступним визначенням ступеня їхньої </a:t>
            </a:r>
            <a:r>
              <a:rPr lang="uk-UA" sz="14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активації,та</a:t>
            </a:r>
            <a:r>
              <a:rPr lang="uk-UA" sz="1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виконання тієї або іншої функції. </a:t>
            </a:r>
            <a:endParaRPr lang="uk-UA" sz="1400" dirty="0">
              <a:solidFill>
                <a:schemeClr val="tx1"/>
              </a:solidFill>
            </a:endParaRPr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54D683B1-E7B7-4AF5-8BF1-00757F13F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7B07ECB0-AC96-4F4F-AB0C-44EA1353C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CEDD189-4D19-53E8-4594-6A6C2D9C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81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7" name="Rectangle 3146">
            <a:extLst>
              <a:ext uri="{FF2B5EF4-FFF2-40B4-BE49-F238E27FC236}">
                <a16:creationId xmlns:a16="http://schemas.microsoft.com/office/drawing/2014/main" id="{C642902F-4656-4563-AB0B-2EB57ACCD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0494E-8BD6-1F5C-2C57-D72BC1AE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56" y="634946"/>
            <a:ext cx="4821283" cy="1450757"/>
          </a:xfrm>
        </p:spPr>
        <p:txBody>
          <a:bodyPr>
            <a:normAutofit/>
          </a:bodyPr>
          <a:lstStyle/>
          <a:p>
            <a:r>
              <a:rPr lang="uk-UA" sz="3700" dirty="0">
                <a:solidFill>
                  <a:schemeClr val="tx1"/>
                </a:solidFill>
                <a:latin typeface="Aptos" panose="020B0004020202020204" pitchFamily="34" charset="0"/>
              </a:rPr>
              <a:t>Що таке імунологічні методи дослідження?</a:t>
            </a:r>
            <a:endParaRPr lang="ru-RU" sz="37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149" name="Rectangle 3148">
            <a:extLst>
              <a:ext uri="{FF2B5EF4-FFF2-40B4-BE49-F238E27FC236}">
                <a16:creationId xmlns:a16="http://schemas.microsoft.com/office/drawing/2014/main" id="{2793D4A6-D9A6-4743-902C-5C956F8CA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2806700" cy="2764992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ІФА-ІХЛА | medcoswiss">
            <a:extLst>
              <a:ext uri="{FF2B5EF4-FFF2-40B4-BE49-F238E27FC236}">
                <a16:creationId xmlns:a16="http://schemas.microsoft.com/office/drawing/2014/main" id="{3EF7BA17-9505-D871-3D1C-A9F64B25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794" y="762202"/>
            <a:ext cx="2470772" cy="189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1" name="Rectangle 3150">
            <a:extLst>
              <a:ext uri="{FF2B5EF4-FFF2-40B4-BE49-F238E27FC236}">
                <a16:creationId xmlns:a16="http://schemas.microsoft.com/office/drawing/2014/main" id="{82D6E6E8-60D6-43DF-AB32-F009976E9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9300" y="321733"/>
            <a:ext cx="2806699" cy="276499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2C94CA-2DC1-88F7-53BE-724C661D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362" y="885224"/>
            <a:ext cx="2486101" cy="1659472"/>
          </a:xfrm>
          <a:prstGeom prst="rect">
            <a:avLst/>
          </a:prstGeom>
        </p:spPr>
      </p:pic>
      <p:cxnSp>
        <p:nvCxnSpPr>
          <p:cNvPr id="3153" name="Straight Connector 3152">
            <a:extLst>
              <a:ext uri="{FF2B5EF4-FFF2-40B4-BE49-F238E27FC236}">
                <a16:creationId xmlns:a16="http://schemas.microsoft.com/office/drawing/2014/main" id="{FDF97CA6-0525-4AD4-8E21-2C9A75DB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63893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5" name="Rectangle 3154">
            <a:extLst>
              <a:ext uri="{FF2B5EF4-FFF2-40B4-BE49-F238E27FC236}">
                <a16:creationId xmlns:a16="http://schemas.microsoft.com/office/drawing/2014/main" id="{BE24306B-0379-4C6F-80A1-5A7D01A1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47592"/>
            <a:ext cx="2806700" cy="273618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Імунохроматографічний зчитувач Hamamatsu - ТОВ «Селток Фотонікс»">
            <a:extLst>
              <a:ext uri="{FF2B5EF4-FFF2-40B4-BE49-F238E27FC236}">
                <a16:creationId xmlns:a16="http://schemas.microsoft.com/office/drawing/2014/main" id="{710767DB-6CFD-671A-9D11-43FC4F724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r="79876"/>
          <a:stretch/>
        </p:blipFill>
        <p:spPr bwMode="auto">
          <a:xfrm>
            <a:off x="755873" y="3437262"/>
            <a:ext cx="1952614" cy="233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7" name="Rectangle 3156">
            <a:extLst>
              <a:ext uri="{FF2B5EF4-FFF2-40B4-BE49-F238E27FC236}">
                <a16:creationId xmlns:a16="http://schemas.microsoft.com/office/drawing/2014/main" id="{98F8BC0B-2185-4E1F-B3E4-6C4034B46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3494" y="3247592"/>
            <a:ext cx="2792505" cy="273618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Імунохроматографічний зчитувач Hamamatsu - ТОВ «Селток Фотонікс»">
            <a:extLst>
              <a:ext uri="{FF2B5EF4-FFF2-40B4-BE49-F238E27FC236}">
                <a16:creationId xmlns:a16="http://schemas.microsoft.com/office/drawing/2014/main" id="{E6865C6F-DF4F-34C4-B776-434E3EA66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70" t="-12203"/>
          <a:stretch/>
        </p:blipFill>
        <p:spPr bwMode="auto">
          <a:xfrm>
            <a:off x="3384039" y="3634819"/>
            <a:ext cx="2641839" cy="188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3" name="Объект 2">
            <a:extLst>
              <a:ext uri="{FF2B5EF4-FFF2-40B4-BE49-F238E27FC236}">
                <a16:creationId xmlns:a16="http://schemas.microsoft.com/office/drawing/2014/main" id="{4BE3041C-E58D-2285-0994-3DAFE085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256" y="2198914"/>
            <a:ext cx="4821283" cy="36701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uk-UA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Всі імунологічні методи можна розділити на дві великі групи: 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1800" b="1" dirty="0">
                <a:solidFill>
                  <a:schemeClr val="tx1"/>
                </a:solidFill>
                <a:latin typeface="Arial" panose="020B0604020202020204" pitchFamily="34" charset="0"/>
              </a:rPr>
              <a:t>С</a:t>
            </a:r>
            <a:r>
              <a:rPr lang="uk-UA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ерологічні методи</a:t>
            </a:r>
            <a:r>
              <a:rPr lang="uk-UA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8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uk-UA" sz="1700" b="1" dirty="0">
                <a:solidFill>
                  <a:schemeClr val="tx1"/>
                </a:solidFill>
                <a:latin typeface="Arial" panose="020B0604020202020204" pitchFamily="34" charset="0"/>
              </a:rPr>
              <a:t>Методи вивчення </a:t>
            </a:r>
            <a:r>
              <a:rPr lang="uk-UA" sz="1700" b="1" dirty="0" err="1">
                <a:solidFill>
                  <a:schemeClr val="tx1"/>
                </a:solidFill>
                <a:latin typeface="Arial" panose="020B0604020202020204" pitchFamily="34" charset="0"/>
              </a:rPr>
              <a:t>кітинного</a:t>
            </a:r>
            <a:r>
              <a:rPr lang="uk-UA" sz="1700" b="1" dirty="0">
                <a:solidFill>
                  <a:schemeClr val="tx1"/>
                </a:solidFill>
                <a:latin typeface="Arial" panose="020B0604020202020204" pitchFamily="34" charset="0"/>
              </a:rPr>
              <a:t> імунітету.</a:t>
            </a:r>
            <a:endParaRPr lang="ru-RU" sz="17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700" b="1" dirty="0" err="1">
                <a:solidFill>
                  <a:schemeClr val="tx1"/>
                </a:solidFill>
                <a:latin typeface="Arial" panose="020B0604020202020204" pitchFamily="34" charset="0"/>
              </a:rPr>
              <a:t>Сероло́гія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(лат.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serum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—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сироватка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) —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наукове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дослідження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властивостей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сироватки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крові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та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їх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змін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під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час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захворювань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Сьогодні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поговоримо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лише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про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кілька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методів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, а </a:t>
            </a: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саме</a:t>
            </a:r>
            <a:r>
              <a:rPr lang="ru-RU" sz="1700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17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Імуноферментний</a:t>
            </a:r>
            <a:r>
              <a:rPr lang="uk-UA" sz="17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аналіз (ІФА), який ділиться на кілька типів;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Імунохроматографічний</a:t>
            </a:r>
            <a:r>
              <a:rPr lang="uk-UA" sz="1700" dirty="0">
                <a:solidFill>
                  <a:schemeClr val="tx1"/>
                </a:solidFill>
                <a:latin typeface="Arial" panose="020B0604020202020204" pitchFamily="34" charset="0"/>
              </a:rPr>
              <a:t> метод;</a:t>
            </a:r>
            <a:endParaRPr lang="uk-UA" sz="17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р</a:t>
            </a:r>
            <a:r>
              <a:rPr lang="ru-RU" sz="17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еакції</a:t>
            </a:r>
            <a:r>
              <a:rPr lang="ru-RU" sz="17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17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імунофлюоресценції</a:t>
            </a:r>
            <a:r>
              <a:rPr lang="ru-RU" sz="17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uk-UA" sz="17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uk-UA" sz="1700" dirty="0"/>
          </a:p>
        </p:txBody>
      </p:sp>
      <p:sp>
        <p:nvSpPr>
          <p:cNvPr id="3159" name="Rectangle 3158">
            <a:extLst>
              <a:ext uri="{FF2B5EF4-FFF2-40B4-BE49-F238E27FC236}">
                <a16:creationId xmlns:a16="http://schemas.microsoft.com/office/drawing/2014/main" id="{9204E438-647D-40F8-9613-FA00FF3E5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3161" name="Rectangle 3160">
            <a:extLst>
              <a:ext uri="{FF2B5EF4-FFF2-40B4-BE49-F238E27FC236}">
                <a16:creationId xmlns:a16="http://schemas.microsoft.com/office/drawing/2014/main" id="{4EE16D88-B2D1-4B7E-92B3-B0AD4F5B5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4" name="AutoShape 8" descr="Иммуноферментный анализ: что показывает, как проводится, сколько стоит,  расшифровка">
            <a:extLst>
              <a:ext uri="{FF2B5EF4-FFF2-40B4-BE49-F238E27FC236}">
                <a16:creationId xmlns:a16="http://schemas.microsoft.com/office/drawing/2014/main" id="{0055CA90-7727-4056-0971-020B87DFC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cxnSp>
        <p:nvCxnSpPr>
          <p:cNvPr id="8" name="Пряма зі стрілкою 7">
            <a:extLst>
              <a:ext uri="{FF2B5EF4-FFF2-40B4-BE49-F238E27FC236}">
                <a16:creationId xmlns:a16="http://schemas.microsoft.com/office/drawing/2014/main" id="{F92EEADC-4996-9DA4-2B29-51D84A0B3E3B}"/>
              </a:ext>
            </a:extLst>
          </p:cNvPr>
          <p:cNvCxnSpPr>
            <a:cxnSpLocks/>
            <a:stCxn id="3074" idx="3"/>
          </p:cNvCxnSpPr>
          <p:nvPr/>
        </p:nvCxnSpPr>
        <p:spPr>
          <a:xfrm flipV="1">
            <a:off x="2967566" y="1704228"/>
            <a:ext cx="1315185" cy="6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FA9EE9D0-D902-FDF8-3A6F-4A2D80D6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51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6F916-932E-0D6E-D3FC-EACF3DA5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58278"/>
            <a:ext cx="10058400" cy="748454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  <a:latin typeface="Aptos" panose="020B0004020202020204" pitchFamily="34" charset="0"/>
              </a:rPr>
              <a:t>Реакція ‘’антиген-антитіло’’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BD17908-E28B-5991-7FFA-910AD2C56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89172"/>
            <a:ext cx="7884368" cy="4088535"/>
          </a:xfrm>
        </p:spPr>
        <p:txBody>
          <a:bodyPr>
            <a:normAutofit/>
          </a:bodyPr>
          <a:lstStyle/>
          <a:p>
            <a:pPr algn="just"/>
            <a:r>
              <a:rPr lang="uk-UA" b="1" dirty="0">
                <a:solidFill>
                  <a:schemeClr val="tx1"/>
                </a:solidFill>
              </a:rPr>
              <a:t>Антитіла́, або </a:t>
            </a:r>
            <a:r>
              <a:rPr lang="uk-UA" b="1" dirty="0" err="1">
                <a:solidFill>
                  <a:schemeClr val="tx1"/>
                </a:solidFill>
              </a:rPr>
              <a:t>імуноглобуліни</a:t>
            </a:r>
            <a:r>
              <a:rPr lang="uk-UA" b="1" dirty="0">
                <a:solidFill>
                  <a:schemeClr val="tx1"/>
                </a:solidFill>
              </a:rPr>
              <a:t> (</a:t>
            </a:r>
            <a:r>
              <a:rPr lang="en-US" b="1" dirty="0">
                <a:solidFill>
                  <a:schemeClr val="tx1"/>
                </a:solidFill>
              </a:rPr>
              <a:t>Ig)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uk-UA" dirty="0">
                <a:solidFill>
                  <a:schemeClr val="tx1"/>
                </a:solidFill>
              </a:rPr>
              <a:t>— білкові сполуки, які організм хребетних тварин виробляє у відповідь на </a:t>
            </a:r>
            <a:r>
              <a:rPr lang="uk-UA" b="1" dirty="0">
                <a:solidFill>
                  <a:schemeClr val="tx1"/>
                </a:solidFill>
              </a:rPr>
              <a:t>антигени</a:t>
            </a:r>
            <a:r>
              <a:rPr lang="uk-UA" dirty="0">
                <a:solidFill>
                  <a:schemeClr val="tx1"/>
                </a:solidFill>
              </a:rPr>
              <a:t>, тобто чужорідні речовини, які потрапляють до крові, лімфи або тканин організму. Головна мета антитіл – знищити або нейтралізувати потенційно небезпечні антигени — бактерії, віруси, отрути та деякі інші речовини. </a:t>
            </a:r>
          </a:p>
          <a:p>
            <a:pPr algn="just"/>
            <a:r>
              <a:rPr lang="uk-UA" b="1" dirty="0">
                <a:solidFill>
                  <a:schemeClr val="tx1"/>
                </a:solidFill>
              </a:rPr>
              <a:t>Антигенам</a:t>
            </a:r>
            <a:r>
              <a:rPr lang="uk-UA" dirty="0">
                <a:solidFill>
                  <a:schemeClr val="tx1"/>
                </a:solidFill>
              </a:rPr>
              <a:t> притаманна </a:t>
            </a:r>
            <a:r>
              <a:rPr lang="uk-UA" b="1" dirty="0" err="1">
                <a:solidFill>
                  <a:schemeClr val="tx1"/>
                </a:solidFill>
              </a:rPr>
              <a:t>імуногенність</a:t>
            </a:r>
            <a:r>
              <a:rPr lang="uk-UA" b="1" dirty="0">
                <a:solidFill>
                  <a:schemeClr val="tx1"/>
                </a:solidFill>
              </a:rPr>
              <a:t> </a:t>
            </a:r>
            <a:r>
              <a:rPr lang="uk-UA" dirty="0">
                <a:solidFill>
                  <a:schemeClr val="tx1"/>
                </a:solidFill>
              </a:rPr>
              <a:t>— здатність викликати імунну відповідь, а також </a:t>
            </a:r>
            <a:r>
              <a:rPr lang="uk-UA" b="1" dirty="0">
                <a:solidFill>
                  <a:schemeClr val="tx1"/>
                </a:solidFill>
              </a:rPr>
              <a:t>специфічність</a:t>
            </a:r>
            <a:r>
              <a:rPr lang="uk-UA" dirty="0">
                <a:solidFill>
                  <a:schemeClr val="tx1"/>
                </a:solidFill>
              </a:rPr>
              <a:t>, яка характеризує специфічну взаємодію їх з антитілами або лімфоцитами. </a:t>
            </a:r>
          </a:p>
          <a:p>
            <a:pPr algn="just"/>
            <a:r>
              <a:rPr lang="uk-UA" b="1" dirty="0">
                <a:solidFill>
                  <a:schemeClr val="tx1"/>
                </a:solidFill>
              </a:rPr>
              <a:t>Молекула </a:t>
            </a:r>
            <a:r>
              <a:rPr lang="uk-UA" b="1" dirty="0" err="1">
                <a:solidFill>
                  <a:schemeClr val="tx1"/>
                </a:solidFill>
              </a:rPr>
              <a:t>антигена</a:t>
            </a:r>
            <a:r>
              <a:rPr lang="uk-UA" b="1" dirty="0">
                <a:solidFill>
                  <a:schemeClr val="tx1"/>
                </a:solidFill>
              </a:rPr>
              <a:t> несе певну ділянку</a:t>
            </a:r>
            <a:r>
              <a:rPr lang="uk-UA" dirty="0">
                <a:solidFill>
                  <a:schemeClr val="tx1"/>
                </a:solidFill>
              </a:rPr>
              <a:t>, яка «розпізнається» імунними клітинами і антитілами. В молекулі </a:t>
            </a:r>
            <a:r>
              <a:rPr lang="uk-UA" dirty="0" err="1">
                <a:solidFill>
                  <a:schemeClr val="tx1"/>
                </a:solidFill>
              </a:rPr>
              <a:t>антигена</a:t>
            </a:r>
            <a:r>
              <a:rPr lang="uk-UA" dirty="0">
                <a:solidFill>
                  <a:schemeClr val="tx1"/>
                </a:solidFill>
              </a:rPr>
              <a:t>, як правило, міститься декілька таких груп. Зазвичай </a:t>
            </a:r>
            <a:r>
              <a:rPr lang="uk-UA" b="1" dirty="0">
                <a:solidFill>
                  <a:schemeClr val="tx1"/>
                </a:solidFill>
              </a:rPr>
              <a:t>це білки</a:t>
            </a:r>
            <a:r>
              <a:rPr lang="uk-UA" dirty="0">
                <a:solidFill>
                  <a:schemeClr val="tx1"/>
                </a:solidFill>
              </a:rPr>
              <a:t>, які розташовані на поверхні бактерій, вірусів і </a:t>
            </a:r>
            <a:r>
              <a:rPr lang="uk-UA" dirty="0" err="1">
                <a:solidFill>
                  <a:schemeClr val="tx1"/>
                </a:solidFill>
              </a:rPr>
              <a:t>т.д</a:t>
            </a:r>
            <a:r>
              <a:rPr lang="uk-UA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7B8CD685-B18C-3EE3-9F96-B0D7F362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98" y="1466375"/>
            <a:ext cx="2781294" cy="39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73E06D4-7BD6-C139-C12E-C785AF44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91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6F916-932E-0D6E-D3FC-EACF3DA5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58278"/>
            <a:ext cx="10058400" cy="748454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  <a:latin typeface="Aptos" panose="020B0004020202020204" pitchFamily="34" charset="0"/>
              </a:rPr>
              <a:t>Реакція ‘’антиген-антитіло’’</a:t>
            </a:r>
          </a:p>
        </p:txBody>
      </p:sp>
      <p:pic>
        <p:nvPicPr>
          <p:cNvPr id="5126" name="Picture 6" descr="HIV Virus surrounded by antibodies">
            <a:extLst>
              <a:ext uri="{FF2B5EF4-FFF2-40B4-BE49-F238E27FC236}">
                <a16:creationId xmlns:a16="http://schemas.microsoft.com/office/drawing/2014/main" id="{EF963E0F-B769-5CE7-2E0A-E5528E6D1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97" y="1845053"/>
            <a:ext cx="5013362" cy="33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CFB1CDFE-643A-197C-B455-50A0D79F1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3"/>
          <a:stretch/>
        </p:blipFill>
        <p:spPr bwMode="auto">
          <a:xfrm>
            <a:off x="6506058" y="1845052"/>
            <a:ext cx="5051206" cy="33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BA4F8-E398-7FA7-36B5-EC093852D8A9}"/>
              </a:ext>
            </a:extLst>
          </p:cNvPr>
          <p:cNvSpPr txBox="1"/>
          <p:nvPr/>
        </p:nvSpPr>
        <p:spPr>
          <a:xfrm>
            <a:off x="1253765" y="5288437"/>
            <a:ext cx="388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Знешкодження </a:t>
            </a:r>
            <a:r>
              <a:rPr lang="uk-UA" dirty="0" err="1"/>
              <a:t>віруса</a:t>
            </a:r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CD8FC-2A07-16F0-D363-5BF85F63155F}"/>
              </a:ext>
            </a:extLst>
          </p:cNvPr>
          <p:cNvSpPr txBox="1"/>
          <p:nvPr/>
        </p:nvSpPr>
        <p:spPr>
          <a:xfrm>
            <a:off x="7089739" y="5150905"/>
            <a:ext cx="3883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Синтез антитіл плазматичною клітиною 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5C5EC7A1-9E09-8437-234C-21624AEBF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342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3346E-DF7F-65F9-7BDA-7D03EF1C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694" y="188536"/>
            <a:ext cx="10058400" cy="1450757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  <a:latin typeface="Aptos" panose="020B0004020202020204" pitchFamily="34" charset="0"/>
              </a:rPr>
              <a:t>Типи антитіл (</a:t>
            </a:r>
            <a:r>
              <a:rPr lang="uk-UA" dirty="0" err="1">
                <a:solidFill>
                  <a:schemeClr val="tx1"/>
                </a:solidFill>
                <a:latin typeface="Aptos" panose="020B0004020202020204" pitchFamily="34" charset="0"/>
              </a:rPr>
              <a:t>імуноглобулінів</a:t>
            </a:r>
            <a:r>
              <a:rPr lang="uk-UA" dirty="0">
                <a:solidFill>
                  <a:schemeClr val="tx1"/>
                </a:solidFill>
                <a:latin typeface="Aptos" panose="020B0004020202020204" pitchFamily="34" charset="0"/>
              </a:rPr>
              <a:t>)</a:t>
            </a:r>
          </a:p>
        </p:txBody>
      </p:sp>
      <p:pic>
        <p:nvPicPr>
          <p:cNvPr id="6146" name="Picture 2" descr="Стокова ілюстрація Типи Антитіл Імуноглобулінова Структура — Завантажте  зображення зараз - Антитіло, Друкування, Векторне зображення - iStock">
            <a:extLst>
              <a:ext uri="{FF2B5EF4-FFF2-40B4-BE49-F238E27FC236}">
                <a16:creationId xmlns:a16="http://schemas.microsoft.com/office/drawing/2014/main" id="{B236FC02-40AC-ACE4-201F-E5CD5A138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5"/>
          <a:stretch/>
        </p:blipFill>
        <p:spPr bwMode="auto">
          <a:xfrm>
            <a:off x="3855563" y="1746787"/>
            <a:ext cx="5342273" cy="45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D8AD04EB-30E1-DAF2-5407-AFD87E84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55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2" name="Rectangle 9222">
            <a:extLst>
              <a:ext uri="{FF2B5EF4-FFF2-40B4-BE49-F238E27FC236}">
                <a16:creationId xmlns:a16="http://schemas.microsoft.com/office/drawing/2014/main" id="{4CFCD50F-4BF3-4733-BD42-5567080A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F09C6-C1BD-C82D-B5F0-5F16F65D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34946"/>
            <a:ext cx="5960883" cy="1450757"/>
          </a:xfrm>
        </p:spPr>
        <p:txBody>
          <a:bodyPr>
            <a:normAutofit/>
          </a:bodyPr>
          <a:lstStyle/>
          <a:p>
            <a:pPr algn="ctr"/>
            <a:r>
              <a:rPr lang="uk-UA" dirty="0" err="1">
                <a:latin typeface="Aptos" panose="020B0004020202020204" pitchFamily="34" charset="0"/>
              </a:rPr>
              <a:t>Імуноферментний</a:t>
            </a:r>
            <a:r>
              <a:rPr lang="uk-UA" dirty="0">
                <a:latin typeface="Aptos" panose="020B0004020202020204" pitchFamily="34" charset="0"/>
              </a:rPr>
              <a:t> аналіз</a:t>
            </a:r>
          </a:p>
        </p:txBody>
      </p:sp>
      <p:sp>
        <p:nvSpPr>
          <p:cNvPr id="9234" name="Rectangle 9224">
            <a:extLst>
              <a:ext uri="{FF2B5EF4-FFF2-40B4-BE49-F238E27FC236}">
                <a16:creationId xmlns:a16="http://schemas.microsoft.com/office/drawing/2014/main" id="{97C2466A-2320-4205-BDC2-056CD8BC2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ІФА-набір для якісного виявлення антитіл класу IgA до вірусу SARS-CoV-2">
            <a:extLst>
              <a:ext uri="{FF2B5EF4-FFF2-40B4-BE49-F238E27FC236}">
                <a16:creationId xmlns:a16="http://schemas.microsoft.com/office/drawing/2014/main" id="{68E35563-BA00-1499-85EF-8D530A81F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4" b="24811"/>
          <a:stretch/>
        </p:blipFill>
        <p:spPr bwMode="auto">
          <a:xfrm>
            <a:off x="431207" y="1389019"/>
            <a:ext cx="2894370" cy="156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6" name="Rectangle 9226">
            <a:extLst>
              <a:ext uri="{FF2B5EF4-FFF2-40B4-BE49-F238E27FC236}">
                <a16:creationId xmlns:a16="http://schemas.microsoft.com/office/drawing/2014/main" id="{C24F77B6-3AFC-4981-A39A-15994073E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38" name="Straight Connector 9228">
            <a:extLst>
              <a:ext uri="{FF2B5EF4-FFF2-40B4-BE49-F238E27FC236}">
                <a16:creationId xmlns:a16="http://schemas.microsoft.com/office/drawing/2014/main" id="{E622A300-A12E-4C3D-A574-71AFFA8F2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B7D21A87-2874-4438-84BA-E02F7C632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3" name="Rectangle 9232">
            <a:extLst>
              <a:ext uri="{FF2B5EF4-FFF2-40B4-BE49-F238E27FC236}">
                <a16:creationId xmlns:a16="http://schemas.microsoft.com/office/drawing/2014/main" id="{0B0A69F5-520C-404C-9614-071AAE13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FBC710-80E2-C389-D1C9-38F23510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025" y="2959255"/>
            <a:ext cx="2436536" cy="2501509"/>
          </a:xfrm>
          <a:prstGeom prst="rect">
            <a:avLst/>
          </a:prstGeom>
        </p:spPr>
      </p:pic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4A3FC8B-BAFA-C3CC-DD17-B9B4372E6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12" y="2198913"/>
            <a:ext cx="5722070" cy="4024139"/>
          </a:xfrm>
        </p:spPr>
        <p:txBody>
          <a:bodyPr>
            <a:normAutofit/>
          </a:bodyPr>
          <a:lstStyle/>
          <a:p>
            <a:pPr algn="just"/>
            <a:r>
              <a:rPr lang="uk-UA" sz="1500" b="1" dirty="0" err="1">
                <a:solidFill>
                  <a:schemeClr val="tx1"/>
                </a:solidFill>
              </a:rPr>
              <a:t>Імуноферментний</a:t>
            </a:r>
            <a:r>
              <a:rPr lang="uk-UA" sz="1500" b="1" dirty="0">
                <a:solidFill>
                  <a:schemeClr val="tx1"/>
                </a:solidFill>
              </a:rPr>
              <a:t> аналіз (ІФА) </a:t>
            </a:r>
            <a:r>
              <a:rPr lang="uk-UA" sz="1500" dirty="0">
                <a:solidFill>
                  <a:schemeClr val="tx1"/>
                </a:solidFill>
              </a:rPr>
              <a:t>– діагностичний імунологічний метод, за допомогою якого можна визначити якісний і кількісний склад антигенів і антитіл.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ru-RU" sz="1500" dirty="0" err="1">
                <a:solidFill>
                  <a:schemeClr val="tx1"/>
                </a:solidFill>
              </a:rPr>
              <a:t>Базується</a:t>
            </a:r>
            <a:r>
              <a:rPr lang="ru-RU" sz="1500" dirty="0">
                <a:solidFill>
                  <a:schemeClr val="tx1"/>
                </a:solidFill>
              </a:rPr>
              <a:t> на </a:t>
            </a:r>
            <a:r>
              <a:rPr lang="ru-RU" sz="1500" dirty="0" err="1">
                <a:solidFill>
                  <a:schemeClr val="tx1"/>
                </a:solidFill>
              </a:rPr>
              <a:t>утворенні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імунного</a:t>
            </a:r>
            <a:r>
              <a:rPr lang="ru-RU" sz="1500" dirty="0">
                <a:solidFill>
                  <a:schemeClr val="tx1"/>
                </a:solidFill>
              </a:rPr>
              <a:t> комплексу </a:t>
            </a:r>
            <a:r>
              <a:rPr lang="ru-RU" sz="1500" dirty="0" err="1">
                <a:solidFill>
                  <a:schemeClr val="tx1"/>
                </a:solidFill>
              </a:rPr>
              <a:t>специфічних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антитіл</a:t>
            </a:r>
            <a:r>
              <a:rPr lang="ru-RU" sz="1500" dirty="0">
                <a:solidFill>
                  <a:schemeClr val="tx1"/>
                </a:solidFill>
              </a:rPr>
              <a:t> та антигену з </a:t>
            </a:r>
            <a:r>
              <a:rPr lang="ru-RU" sz="1500" dirty="0" err="1">
                <a:solidFill>
                  <a:schemeClr val="tx1"/>
                </a:solidFill>
              </a:rPr>
              <a:t>наступною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детекцією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кон’югатом</a:t>
            </a:r>
            <a:r>
              <a:rPr lang="ru-RU" sz="1500" dirty="0">
                <a:solidFill>
                  <a:schemeClr val="tx1"/>
                </a:solidFill>
              </a:rPr>
              <a:t>, </a:t>
            </a:r>
            <a:r>
              <a:rPr lang="ru-RU" sz="1500" dirty="0" err="1">
                <a:solidFill>
                  <a:schemeClr val="tx1"/>
                </a:solidFill>
              </a:rPr>
              <a:t>який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являє</a:t>
            </a:r>
            <a:r>
              <a:rPr lang="ru-RU" sz="1500" dirty="0">
                <a:solidFill>
                  <a:schemeClr val="tx1"/>
                </a:solidFill>
              </a:rPr>
              <a:t> собою </a:t>
            </a:r>
            <a:r>
              <a:rPr lang="ru-RU" sz="1500" dirty="0" err="1">
                <a:solidFill>
                  <a:schemeClr val="tx1"/>
                </a:solidFill>
              </a:rPr>
              <a:t>антитіло</a:t>
            </a:r>
            <a:r>
              <a:rPr lang="ru-RU" sz="1500" dirty="0">
                <a:solidFill>
                  <a:schemeClr val="tx1"/>
                </a:solidFill>
              </a:rPr>
              <a:t>/антиген </a:t>
            </a:r>
            <a:r>
              <a:rPr lang="ru-RU" sz="1500" dirty="0" err="1">
                <a:solidFill>
                  <a:schemeClr val="tx1"/>
                </a:solidFill>
              </a:rPr>
              <a:t>мічене</a:t>
            </a:r>
            <a:r>
              <a:rPr lang="ru-RU" sz="1500" dirty="0">
                <a:solidFill>
                  <a:schemeClr val="tx1"/>
                </a:solidFill>
              </a:rPr>
              <a:t> ферментною </a:t>
            </a:r>
            <a:r>
              <a:rPr lang="ru-RU" sz="1500" dirty="0" err="1">
                <a:solidFill>
                  <a:schemeClr val="tx1"/>
                </a:solidFill>
              </a:rPr>
              <a:t>міткою</a:t>
            </a:r>
            <a:r>
              <a:rPr lang="ru-RU" sz="1500" dirty="0">
                <a:solidFill>
                  <a:schemeClr val="tx1"/>
                </a:solidFill>
              </a:rPr>
              <a:t>, яка в </a:t>
            </a:r>
            <a:r>
              <a:rPr lang="ru-RU" sz="1500" dirty="0" err="1">
                <a:solidFill>
                  <a:schemeClr val="tx1"/>
                </a:solidFill>
              </a:rPr>
              <a:t>ході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реакції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дозволяє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візуально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оцінити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наявність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або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відсутність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реакції</a:t>
            </a:r>
            <a:r>
              <a:rPr lang="ru-RU" sz="1500" dirty="0">
                <a:solidFill>
                  <a:schemeClr val="tx1"/>
                </a:solidFill>
              </a:rPr>
              <a:t>.</a:t>
            </a:r>
            <a:br>
              <a:rPr lang="ru-RU" sz="1500" dirty="0">
                <a:solidFill>
                  <a:schemeClr val="tx1"/>
                </a:solidFill>
              </a:rPr>
            </a:br>
            <a:endParaRPr lang="ru-RU" sz="1500" dirty="0">
              <a:solidFill>
                <a:schemeClr val="tx1"/>
              </a:solidFill>
            </a:endParaRPr>
          </a:p>
          <a:p>
            <a:r>
              <a:rPr lang="ru-RU" sz="1500" dirty="0">
                <a:solidFill>
                  <a:schemeClr val="tx1"/>
                </a:solidFill>
              </a:rPr>
              <a:t>Весь </a:t>
            </a:r>
            <a:r>
              <a:rPr lang="ru-RU" sz="1500" dirty="0" err="1">
                <a:solidFill>
                  <a:schemeClr val="tx1"/>
                </a:solidFill>
              </a:rPr>
              <a:t>процес</a:t>
            </a:r>
            <a:r>
              <a:rPr lang="ru-RU" sz="1500" dirty="0">
                <a:solidFill>
                  <a:schemeClr val="tx1"/>
                </a:solidFill>
              </a:rPr>
              <a:t> ІФА </a:t>
            </a:r>
            <a:r>
              <a:rPr lang="ru-RU" sz="1500" dirty="0" err="1">
                <a:solidFill>
                  <a:schemeClr val="tx1"/>
                </a:solidFill>
              </a:rPr>
              <a:t>можна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умовно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поділити</a:t>
            </a:r>
            <a:r>
              <a:rPr lang="ru-RU" sz="1500" dirty="0">
                <a:solidFill>
                  <a:schemeClr val="tx1"/>
                </a:solidFill>
              </a:rPr>
              <a:t> на три </a:t>
            </a:r>
            <a:r>
              <a:rPr lang="ru-RU" sz="1500" dirty="0" err="1">
                <a:solidFill>
                  <a:schemeClr val="tx1"/>
                </a:solidFill>
              </a:rPr>
              <a:t>основні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стадії</a:t>
            </a:r>
            <a:r>
              <a:rPr lang="ru-RU" sz="1500" dirty="0">
                <a:solidFill>
                  <a:schemeClr val="tx1"/>
                </a:solidFill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500" dirty="0" err="1">
                <a:solidFill>
                  <a:schemeClr val="tx1"/>
                </a:solidFill>
              </a:rPr>
              <a:t>Формування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специфічного</a:t>
            </a:r>
            <a:r>
              <a:rPr lang="ru-RU" sz="1500" dirty="0">
                <a:solidFill>
                  <a:schemeClr val="tx1"/>
                </a:solidFill>
              </a:rPr>
              <a:t> комплексу антиген-</a:t>
            </a:r>
            <a:r>
              <a:rPr lang="ru-RU" sz="1500" dirty="0" err="1">
                <a:solidFill>
                  <a:schemeClr val="tx1"/>
                </a:solidFill>
              </a:rPr>
              <a:t>антитіло</a:t>
            </a:r>
            <a:r>
              <a:rPr lang="ru-RU" sz="1500" dirty="0">
                <a:solidFill>
                  <a:schemeClr val="tx1"/>
                </a:solidFill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500" dirty="0" err="1">
                <a:solidFill>
                  <a:schemeClr val="tx1"/>
                </a:solidFill>
              </a:rPr>
              <a:t>Введення</a:t>
            </a:r>
            <a:r>
              <a:rPr lang="ru-RU" sz="1500" dirty="0">
                <a:solidFill>
                  <a:schemeClr val="tx1"/>
                </a:solidFill>
              </a:rPr>
              <a:t> в </a:t>
            </a:r>
            <a:r>
              <a:rPr lang="ru-RU" sz="1500" dirty="0" err="1">
                <a:solidFill>
                  <a:schemeClr val="tx1"/>
                </a:solidFill>
              </a:rPr>
              <a:t>утворений</a:t>
            </a:r>
            <a:r>
              <a:rPr lang="ru-RU" sz="1500" dirty="0">
                <a:solidFill>
                  <a:schemeClr val="tx1"/>
                </a:solidFill>
              </a:rPr>
              <a:t> комплекс </a:t>
            </a:r>
            <a:r>
              <a:rPr lang="ru-RU" sz="1500" dirty="0" err="1">
                <a:solidFill>
                  <a:schemeClr val="tx1"/>
                </a:solidFill>
              </a:rPr>
              <a:t>антитіла</a:t>
            </a:r>
            <a:r>
              <a:rPr lang="ru-RU" sz="1500" dirty="0">
                <a:solidFill>
                  <a:schemeClr val="tx1"/>
                </a:solidFill>
              </a:rPr>
              <a:t> з </a:t>
            </a:r>
            <a:r>
              <a:rPr lang="ru-RU" sz="1500" dirty="0" err="1">
                <a:solidFill>
                  <a:schemeClr val="tx1"/>
                </a:solidFill>
              </a:rPr>
              <a:t>міткою</a:t>
            </a:r>
            <a:r>
              <a:rPr lang="ru-RU" sz="1500" dirty="0">
                <a:solidFill>
                  <a:schemeClr val="tx1"/>
                </a:solidFill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500" dirty="0" err="1">
                <a:solidFill>
                  <a:schemeClr val="tx1"/>
                </a:solidFill>
              </a:rPr>
              <a:t>Візуалізація</a:t>
            </a:r>
            <a:r>
              <a:rPr lang="ru-RU" sz="1500" dirty="0">
                <a:solidFill>
                  <a:schemeClr val="tx1"/>
                </a:solidFill>
              </a:rPr>
              <a:t> </a:t>
            </a:r>
            <a:r>
              <a:rPr lang="ru-RU" sz="1500" dirty="0" err="1">
                <a:solidFill>
                  <a:schemeClr val="tx1"/>
                </a:solidFill>
              </a:rPr>
              <a:t>мітки</a:t>
            </a:r>
            <a:r>
              <a:rPr lang="ru-RU" sz="1500" dirty="0">
                <a:solidFill>
                  <a:schemeClr val="tx1"/>
                </a:solidFill>
              </a:rPr>
              <a:t>.</a:t>
            </a:r>
            <a:endParaRPr lang="uk-UA" sz="1500" dirty="0">
              <a:solidFill>
                <a:schemeClr val="tx1"/>
              </a:solidFill>
            </a:endParaRPr>
          </a:p>
        </p:txBody>
      </p:sp>
      <p:sp>
        <p:nvSpPr>
          <p:cNvPr id="9235" name="Rectangle 9234">
            <a:extLst>
              <a:ext uri="{FF2B5EF4-FFF2-40B4-BE49-F238E27FC236}">
                <a16:creationId xmlns:a16="http://schemas.microsoft.com/office/drawing/2014/main" id="{54D683B1-E7B7-4AF5-8BF1-00757F13F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9237" name="Rectangle 9236">
            <a:extLst>
              <a:ext uri="{FF2B5EF4-FFF2-40B4-BE49-F238E27FC236}">
                <a16:creationId xmlns:a16="http://schemas.microsoft.com/office/drawing/2014/main" id="{7B07ECB0-AC96-4F4F-AB0C-44EA1353C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46960DAC-695C-6CAC-EC8D-4C69A9112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92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70" name="Rectangle 10269">
            <a:extLst>
              <a:ext uri="{FF2B5EF4-FFF2-40B4-BE49-F238E27FC236}">
                <a16:creationId xmlns:a16="http://schemas.microsoft.com/office/drawing/2014/main" id="{75896A25-D088-48F0-A2E7-9C44D9F6B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2" name="Rectangle 10271">
            <a:extLst>
              <a:ext uri="{FF2B5EF4-FFF2-40B4-BE49-F238E27FC236}">
                <a16:creationId xmlns:a16="http://schemas.microsoft.com/office/drawing/2014/main" id="{DDCD6B11-13E6-4A46-9C85-F8EB0F35C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DE1C8-CC74-5563-8236-1AD222C7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uk-UA" sz="4000" dirty="0">
                <a:solidFill>
                  <a:srgbClr val="FFFFFF"/>
                </a:solidFill>
                <a:latin typeface="Aptos" panose="020B0004020202020204" pitchFamily="34" charset="0"/>
              </a:rPr>
              <a:t>Основні компоненти ІФА: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8B8D87F-41A8-55DF-8AEA-50D0D0579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3053"/>
            <a:ext cx="5977938" cy="365266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uk-UA" sz="1800" dirty="0" err="1">
                <a:solidFill>
                  <a:schemeClr val="tx1"/>
                </a:solidFill>
                <a:latin typeface="SegoeWP"/>
              </a:rPr>
              <a:t>І</a:t>
            </a:r>
            <a:r>
              <a:rPr lang="uk-UA" sz="1800" b="0" i="0" dirty="0" err="1">
                <a:solidFill>
                  <a:schemeClr val="tx1"/>
                </a:solidFill>
                <a:effectLst/>
                <a:latin typeface="SegoeWP"/>
              </a:rPr>
              <a:t>муносорбент</a:t>
            </a:r>
            <a:r>
              <a:rPr lang="uk-UA" sz="1800" b="0" i="0" dirty="0">
                <a:solidFill>
                  <a:srgbClr val="FFFFFF"/>
                </a:solidFill>
                <a:effectLst/>
                <a:latin typeface="SegoeWP"/>
              </a:rPr>
              <a:t> - нанесені на твердій фазі антигени або антитіла (залежно від цілей аналізу);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1800" dirty="0" err="1">
                <a:solidFill>
                  <a:schemeClr val="tx1"/>
                </a:solidFill>
                <a:latin typeface="SegoeWP"/>
              </a:rPr>
              <a:t>І</a:t>
            </a:r>
            <a:r>
              <a:rPr lang="uk-UA" sz="1800" b="0" i="0" dirty="0" err="1">
                <a:solidFill>
                  <a:schemeClr val="tx1"/>
                </a:solidFill>
                <a:effectLst/>
                <a:latin typeface="SegoeWP"/>
              </a:rPr>
              <a:t>муноферментний</a:t>
            </a:r>
            <a:r>
              <a:rPr lang="uk-UA" sz="1800" b="0" i="0" dirty="0">
                <a:solidFill>
                  <a:schemeClr val="tx1"/>
                </a:solidFill>
                <a:effectLst/>
                <a:latin typeface="SegoeWP"/>
              </a:rPr>
              <a:t> </a:t>
            </a:r>
            <a:r>
              <a:rPr lang="uk-UA" sz="1800" b="0" i="0" dirty="0" err="1">
                <a:solidFill>
                  <a:schemeClr val="tx1"/>
                </a:solidFill>
                <a:effectLst/>
                <a:latin typeface="SegoeWP"/>
              </a:rPr>
              <a:t>кон’югат</a:t>
            </a:r>
            <a:r>
              <a:rPr lang="uk-UA" sz="1800" b="0" i="0" dirty="0">
                <a:solidFill>
                  <a:schemeClr val="tx1"/>
                </a:solidFill>
                <a:effectLst/>
                <a:latin typeface="SegoeWP"/>
              </a:rPr>
              <a:t> </a:t>
            </a:r>
            <a:r>
              <a:rPr lang="uk-UA" sz="1800" b="0" i="0" dirty="0">
                <a:solidFill>
                  <a:srgbClr val="FFFFFF"/>
                </a:solidFill>
                <a:effectLst/>
                <a:latin typeface="SegoeWP"/>
              </a:rPr>
              <a:t>- зшиті з ферментом специфічні антитіла або антигени;</a:t>
            </a:r>
          </a:p>
          <a:p>
            <a:pPr marL="457200" indent="-457200">
              <a:buFont typeface="+mj-lt"/>
              <a:buAutoNum type="arabicPeriod"/>
            </a:pPr>
            <a:r>
              <a:rPr lang="uk-UA" sz="1800" dirty="0">
                <a:solidFill>
                  <a:schemeClr val="tx1"/>
                </a:solidFill>
                <a:latin typeface="SegoeWP"/>
              </a:rPr>
              <a:t>Д</a:t>
            </a:r>
            <a:r>
              <a:rPr lang="uk-UA" sz="1800" b="0" i="0" dirty="0">
                <a:solidFill>
                  <a:schemeClr val="tx1"/>
                </a:solidFill>
                <a:effectLst/>
                <a:latin typeface="SegoeWP"/>
              </a:rPr>
              <a:t>осліджуваний матеріал </a:t>
            </a:r>
            <a:r>
              <a:rPr lang="uk-UA" sz="1800" b="0" i="0" dirty="0">
                <a:solidFill>
                  <a:srgbClr val="FFFFFF"/>
                </a:solidFill>
                <a:effectLst/>
                <a:latin typeface="SegoeWP"/>
              </a:rPr>
              <a:t>- біологічні рідини організму.</a:t>
            </a:r>
          </a:p>
          <a:p>
            <a:r>
              <a:rPr lang="uk-UA" sz="1800" b="0" i="0" dirty="0">
                <a:solidFill>
                  <a:srgbClr val="FFFFFF"/>
                </a:solidFill>
                <a:effectLst/>
                <a:latin typeface="SegoeWP"/>
              </a:rPr>
              <a:t>В якості антитіл використовують </a:t>
            </a:r>
            <a:r>
              <a:rPr lang="uk-UA" sz="1800" b="0" i="0" dirty="0" err="1">
                <a:solidFill>
                  <a:schemeClr val="tx1"/>
                </a:solidFill>
                <a:effectLst/>
                <a:latin typeface="SegoeWP"/>
              </a:rPr>
              <a:t>поліклональні</a:t>
            </a:r>
            <a:r>
              <a:rPr lang="uk-UA" sz="1800" b="0" i="0" dirty="0">
                <a:solidFill>
                  <a:schemeClr val="tx1"/>
                </a:solidFill>
                <a:effectLst/>
                <a:latin typeface="SegoeWP"/>
              </a:rPr>
              <a:t> </a:t>
            </a:r>
            <a:r>
              <a:rPr lang="uk-UA" sz="1800" b="0" i="0" dirty="0">
                <a:solidFill>
                  <a:srgbClr val="FFFFFF"/>
                </a:solidFill>
                <a:effectLst/>
                <a:latin typeface="SegoeWP"/>
              </a:rPr>
              <a:t>(специфічні до кількох антигенів) або </a:t>
            </a:r>
            <a:r>
              <a:rPr lang="uk-UA" sz="1800" b="0" i="0" dirty="0" err="1">
                <a:solidFill>
                  <a:schemeClr val="tx1"/>
                </a:solidFill>
                <a:effectLst/>
                <a:latin typeface="SegoeWP"/>
              </a:rPr>
              <a:t>моноклональні</a:t>
            </a:r>
            <a:r>
              <a:rPr lang="uk-UA" sz="1800" b="0" i="0" dirty="0">
                <a:solidFill>
                  <a:srgbClr val="FFFFFF"/>
                </a:solidFill>
                <a:effectLst/>
                <a:latin typeface="SegoeWP"/>
              </a:rPr>
              <a:t> (специфічні до одного конкретного антигену) антитіла.</a:t>
            </a:r>
          </a:p>
          <a:p>
            <a:pPr marL="0" indent="0">
              <a:buNone/>
            </a:pPr>
            <a:endParaRPr lang="uk-UA" sz="1800" dirty="0">
              <a:solidFill>
                <a:srgbClr val="FFFFFF"/>
              </a:solidFill>
            </a:endParaRPr>
          </a:p>
        </p:txBody>
      </p:sp>
      <p:sp>
        <p:nvSpPr>
          <p:cNvPr id="10274" name="Rectangle 10273">
            <a:extLst>
              <a:ext uri="{FF2B5EF4-FFF2-40B4-BE49-F238E27FC236}">
                <a16:creationId xmlns:a16="http://schemas.microsoft.com/office/drawing/2014/main" id="{75EBCDCE-0F4C-477C-AB15-886C5F27B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uk-UA"/>
          </a:p>
        </p:txBody>
      </p:sp>
      <p:pic>
        <p:nvPicPr>
          <p:cNvPr id="10246" name="Picture 6" descr="ELISA - Introduction (Guide) | Bio-Rad">
            <a:extLst>
              <a:ext uri="{FF2B5EF4-FFF2-40B4-BE49-F238E27FC236}">
                <a16:creationId xmlns:a16="http://schemas.microsoft.com/office/drawing/2014/main" id="{7FCDE1D6-A38F-C9CA-F724-F29B5F171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00743" y="484631"/>
            <a:ext cx="2576965" cy="17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6" name="Rectangle 10275">
            <a:extLst>
              <a:ext uri="{FF2B5EF4-FFF2-40B4-BE49-F238E27FC236}">
                <a16:creationId xmlns:a16="http://schemas.microsoft.com/office/drawing/2014/main" id="{17820F06-C1AE-4232-AEE8-3AC8189E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236191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ELISA Assay Kit, Protocol, ELISA Plate Reader and Plate Washer | Molecular  Devices">
            <a:extLst>
              <a:ext uri="{FF2B5EF4-FFF2-40B4-BE49-F238E27FC236}">
                <a16:creationId xmlns:a16="http://schemas.microsoft.com/office/drawing/2014/main" id="{9B0ADD00-61EF-9870-B528-67884767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5122" y="2554787"/>
            <a:ext cx="3568208" cy="174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8" name="Rectangle 10277">
            <a:extLst>
              <a:ext uri="{FF2B5EF4-FFF2-40B4-BE49-F238E27FC236}">
                <a16:creationId xmlns:a16="http://schemas.microsoft.com/office/drawing/2014/main" id="{9A62E9AA-DA4C-405A-B6ED-5B1FE7A8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4432072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ELISA - GMO Testing">
            <a:extLst>
              <a:ext uri="{FF2B5EF4-FFF2-40B4-BE49-F238E27FC236}">
                <a16:creationId xmlns:a16="http://schemas.microsoft.com/office/drawing/2014/main" id="{55901FFE-375D-0FBD-EB96-AD9EFF4E6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8947" y="4624943"/>
            <a:ext cx="2300557" cy="174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EF570C53-0530-8EB2-32EB-5648F3CA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59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92C73-B94C-9CA7-934A-A7E103EC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  <a:latin typeface="Aptos" panose="020B0004020202020204" pitchFamily="34" charset="0"/>
              </a:rPr>
              <a:t>Основні типи методів ІФА</a:t>
            </a:r>
          </a:p>
        </p:txBody>
      </p:sp>
      <p:pic>
        <p:nvPicPr>
          <p:cNvPr id="7" name="Місце для вмісту 4" descr="Зображення, що містить схема, текст, знімок екрана, Шрифт&#10;&#10;Автоматично згенерований опис">
            <a:extLst>
              <a:ext uri="{FF2B5EF4-FFF2-40B4-BE49-F238E27FC236}">
                <a16:creationId xmlns:a16="http://schemas.microsoft.com/office/drawing/2014/main" id="{CC9CB831-70BA-DDCE-1459-496D8256D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r="3994"/>
          <a:stretch/>
        </p:blipFill>
        <p:spPr bwMode="auto">
          <a:xfrm>
            <a:off x="1587005" y="2124348"/>
            <a:ext cx="9017990" cy="2996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AFA492A3-0437-66DB-D6CA-5C9A6628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550828-AA08-4ED0-B80A-F69DAA2350BB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255403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32518</TotalTime>
  <Words>1098</Words>
  <Application>Microsoft Office PowerPoint</Application>
  <PresentationFormat>Широкий екран</PresentationFormat>
  <Paragraphs>137</Paragraphs>
  <Slides>18</Slides>
  <Notes>1</Notes>
  <HiddenSlides>1</HiddenSlides>
  <MMClips>0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18</vt:i4>
      </vt:variant>
    </vt:vector>
  </HeadingPairs>
  <TitlesOfParts>
    <vt:vector size="28" baseType="lpstr">
      <vt:lpstr>Algerian</vt:lpstr>
      <vt:lpstr>Aptos</vt:lpstr>
      <vt:lpstr>Arial</vt:lpstr>
      <vt:lpstr>Calibri</vt:lpstr>
      <vt:lpstr>Calibri Light</vt:lpstr>
      <vt:lpstr>SegoeWP</vt:lpstr>
      <vt:lpstr>Times New Roman</vt:lpstr>
      <vt:lpstr>Verdana</vt:lpstr>
      <vt:lpstr>Wingdings</vt:lpstr>
      <vt:lpstr>Ретро</vt:lpstr>
      <vt:lpstr>Презентація PowerPoint</vt:lpstr>
      <vt:lpstr>Що таке імунологічні методи дослідження?</vt:lpstr>
      <vt:lpstr>Що таке імунологічні методи дослідження?</vt:lpstr>
      <vt:lpstr>Реакція ‘’антиген-антитіло’’</vt:lpstr>
      <vt:lpstr>Реакція ‘’антиген-антитіло’’</vt:lpstr>
      <vt:lpstr>Типи антитіл (імуноглобулінів)</vt:lpstr>
      <vt:lpstr>Імуноферментний аналіз</vt:lpstr>
      <vt:lpstr>Основні компоненти ІФА:</vt:lpstr>
      <vt:lpstr>Основні типи методів ІФА</vt:lpstr>
      <vt:lpstr>Реакції імунофлюорисценції</vt:lpstr>
      <vt:lpstr>Імунофлуорисценція</vt:lpstr>
      <vt:lpstr>Відмінність непрямої імунофлюорисценції від імунохроматографії:</vt:lpstr>
      <vt:lpstr>Технічні характеристики аналізатору</vt:lpstr>
      <vt:lpstr>Для проведення дослідження на аналізаторі LS-1100 необхідно мати: </vt:lpstr>
      <vt:lpstr>Тест-системи:</vt:lpstr>
      <vt:lpstr>Особливості: </vt:lpstr>
      <vt:lpstr>Прайс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Аналізатор імунофлуорисцентний  LS-1100</dc:title>
  <dc:creator>Master</dc:creator>
  <cp:lastModifiedBy>Інна Шлапак</cp:lastModifiedBy>
  <cp:revision>1015</cp:revision>
  <cp:lastPrinted>2021-01-22T13:56:42Z</cp:lastPrinted>
  <dcterms:created xsi:type="dcterms:W3CDTF">2021-01-21T14:21:11Z</dcterms:created>
  <dcterms:modified xsi:type="dcterms:W3CDTF">2025-07-21T13:54:04Z</dcterms:modified>
</cp:coreProperties>
</file>